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13"/>
  </p:notesMasterIdLst>
  <p:sldIdLst>
    <p:sldId id="266" r:id="rId2"/>
    <p:sldId id="272" r:id="rId3"/>
    <p:sldId id="279" r:id="rId4"/>
    <p:sldId id="267" r:id="rId5"/>
    <p:sldId id="264" r:id="rId6"/>
    <p:sldId id="274" r:id="rId7"/>
    <p:sldId id="275" r:id="rId8"/>
    <p:sldId id="280" r:id="rId9"/>
    <p:sldId id="276" r:id="rId10"/>
    <p:sldId id="277" r:id="rId11"/>
    <p:sldId id="27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2B71C6-6CCA-4FD5-9ECB-71D52A27AD27}" v="2206" dt="2023-04-21T18:14:20.890"/>
    <p1510:client id="{D24083CA-7B29-BE5D-5800-48DC5B9C0CD9}" v="2" dt="2023-04-20T18:33:08.323"/>
    <p1510:client id="{F9A11439-6E12-028D-1EF7-98132C3428B5}" v="3" dt="2023-04-20T18:41:01.0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495" autoAdjust="0"/>
  </p:normalViewPr>
  <p:slideViewPr>
    <p:cSldViewPr snapToGrid="0">
      <p:cViewPr varScale="1">
        <p:scale>
          <a:sx n="84" d="100"/>
          <a:sy n="84" d="100"/>
        </p:scale>
        <p:origin x="159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eg>
</file>

<file path=ppt/media/image6.jpeg>
</file>

<file path=ppt/media/image7.jpeg>
</file>

<file path=ppt/media/image8.jpeg>
</file>

<file path=ppt/media/image9.png>
</file>

<file path=ppt/media/media1.mp4>
</file>

<file path=ppt/media/media2.mp4>
</file>

<file path=ppt/media/media3.mp4>
</file>

<file path=ppt/media/media4.mp4>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724F7F-49F1-44AA-A2DE-5FC4E3CC529E}" type="datetimeFigureOut">
              <a:t>4/21/2023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F14D46-9B24-4DAC-A073-D5C6E9CCC1C5}" type="slidenum">
              <a:t>‹#›</a:t>
            </a:fld>
            <a:endParaRPr lang="en-US"/>
          </a:p>
        </p:txBody>
      </p:sp>
    </p:spTree>
    <p:extLst>
      <p:ext uri="{BB962C8B-B14F-4D97-AF65-F5344CB8AC3E}">
        <p14:creationId xmlns:p14="http://schemas.microsoft.com/office/powerpoint/2010/main" val="22029182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GB" sz="1800" kern="100">
                <a:effectLst/>
                <a:latin typeface="Calibri" panose="020F0502020204030204" pitchFamily="34" charset="0"/>
                <a:ea typeface="Calibri" panose="020F0502020204030204" pitchFamily="34" charset="0"/>
                <a:cs typeface="Times New Roman" panose="02020603050405020304" pitchFamily="18" charset="0"/>
              </a:rPr>
              <a:t>My name is </a:t>
            </a:r>
            <a:r>
              <a:rPr lang="en-GB" sz="1800" kern="100" err="1">
                <a:effectLst/>
                <a:latin typeface="Calibri" panose="020F0502020204030204" pitchFamily="34" charset="0"/>
                <a:ea typeface="Calibri" panose="020F0502020204030204" pitchFamily="34" charset="0"/>
                <a:cs typeface="Times New Roman" panose="02020603050405020304" pitchFamily="18" charset="0"/>
              </a:rPr>
              <a:t>muhammad</a:t>
            </a:r>
            <a:r>
              <a:rPr lang="en-GB" sz="1800" kern="100">
                <a:effectLst/>
                <a:latin typeface="Calibri" panose="020F0502020204030204" pitchFamily="34" charset="0"/>
                <a:ea typeface="Calibri" panose="020F0502020204030204" pitchFamily="34" charset="0"/>
                <a:cs typeface="Times New Roman" panose="02020603050405020304" pitchFamily="18" charset="0"/>
              </a:rPr>
              <a:t> </a:t>
            </a:r>
            <a:r>
              <a:rPr lang="en-GB" sz="1800" kern="100" err="1">
                <a:effectLst/>
                <a:latin typeface="Calibri" panose="020F0502020204030204" pitchFamily="34" charset="0"/>
                <a:ea typeface="Calibri" panose="020F0502020204030204" pitchFamily="34" charset="0"/>
                <a:cs typeface="Times New Roman" panose="02020603050405020304" pitchFamily="18" charset="0"/>
              </a:rPr>
              <a:t>qamar</a:t>
            </a:r>
            <a:r>
              <a:rPr lang="en-GB" sz="1800" kern="100">
                <a:effectLst/>
                <a:latin typeface="Calibri" panose="020F0502020204030204" pitchFamily="34" charset="0"/>
                <a:ea typeface="Calibri" panose="020F0502020204030204" pitchFamily="34" charset="0"/>
                <a:cs typeface="Times New Roman" panose="02020603050405020304" pitchFamily="18" charset="0"/>
              </a:rPr>
              <a:t>, and I am the leader of project alpha</a:t>
            </a:r>
          </a:p>
        </p:txBody>
      </p:sp>
      <p:sp>
        <p:nvSpPr>
          <p:cNvPr id="4" name="Slide Number Placeholder 3"/>
          <p:cNvSpPr>
            <a:spLocks noGrp="1"/>
          </p:cNvSpPr>
          <p:nvPr>
            <p:ph type="sldNum" sz="quarter" idx="5"/>
          </p:nvPr>
        </p:nvSpPr>
        <p:spPr/>
        <p:txBody>
          <a:bodyPr/>
          <a:lstStyle/>
          <a:p>
            <a:fld id="{03F14D46-9B24-4DAC-A073-D5C6E9CCC1C5}" type="slidenum">
              <a:rPr lang="en-GB" smtClean="0"/>
              <a:t>1</a:t>
            </a:fld>
            <a:endParaRPr lang="en-GB"/>
          </a:p>
        </p:txBody>
      </p:sp>
    </p:spTree>
    <p:extLst>
      <p:ext uri="{BB962C8B-B14F-4D97-AF65-F5344CB8AC3E}">
        <p14:creationId xmlns:p14="http://schemas.microsoft.com/office/powerpoint/2010/main" val="14669552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wanted to create a site where new students can come to the UK and settle in peace without having to find and worry about accommodations</a:t>
            </a:r>
          </a:p>
        </p:txBody>
      </p:sp>
      <p:sp>
        <p:nvSpPr>
          <p:cNvPr id="4" name="Slide Number Placeholder 3"/>
          <p:cNvSpPr>
            <a:spLocks noGrp="1"/>
          </p:cNvSpPr>
          <p:nvPr>
            <p:ph type="sldNum" sz="quarter" idx="5"/>
          </p:nvPr>
        </p:nvSpPr>
        <p:spPr/>
        <p:txBody>
          <a:bodyPr/>
          <a:lstStyle/>
          <a:p>
            <a:fld id="{03F14D46-9B24-4DAC-A073-D5C6E9CCC1C5}" type="slidenum">
              <a:rPr lang="en-GB" smtClean="0"/>
              <a:t>10</a:t>
            </a:fld>
            <a:endParaRPr lang="en-GB"/>
          </a:p>
        </p:txBody>
      </p:sp>
    </p:spTree>
    <p:extLst>
      <p:ext uri="{BB962C8B-B14F-4D97-AF65-F5344CB8AC3E}">
        <p14:creationId xmlns:p14="http://schemas.microsoft.com/office/powerpoint/2010/main" val="38337014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20000"/>
              </a:spcBef>
              <a:spcAft>
                <a:spcPts val="600"/>
              </a:spcAft>
            </a:pPr>
            <a:endParaRPr lang="en-US">
              <a:cs typeface="Calibri"/>
            </a:endParaRPr>
          </a:p>
        </p:txBody>
      </p:sp>
      <p:sp>
        <p:nvSpPr>
          <p:cNvPr id="4" name="Slide Number Placeholder 3"/>
          <p:cNvSpPr>
            <a:spLocks noGrp="1"/>
          </p:cNvSpPr>
          <p:nvPr>
            <p:ph type="sldNum" sz="quarter" idx="5"/>
          </p:nvPr>
        </p:nvSpPr>
        <p:spPr/>
        <p:txBody>
          <a:bodyPr/>
          <a:lstStyle/>
          <a:p>
            <a:fld id="{03F14D46-9B24-4DAC-A073-D5C6E9CCC1C5}" type="slidenum">
              <a:t>11</a:t>
            </a:fld>
            <a:endParaRPr lang="en-US"/>
          </a:p>
        </p:txBody>
      </p:sp>
    </p:spTree>
    <p:extLst>
      <p:ext uri="{BB962C8B-B14F-4D97-AF65-F5344CB8AC3E}">
        <p14:creationId xmlns:p14="http://schemas.microsoft.com/office/powerpoint/2010/main" val="4229084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is the project alphas team as you can see we all have assigned roles within our team with me being leader which is where I create ….</a:t>
            </a:r>
          </a:p>
          <a:p>
            <a:r>
              <a:rPr lang="en-GB"/>
              <a:t>My other teammates rice  the designer helped with …</a:t>
            </a:r>
          </a:p>
          <a:p>
            <a:r>
              <a:rPr lang="en-GB"/>
              <a:t>Olatunji who is the researcher helped by </a:t>
            </a:r>
            <a:r>
              <a:rPr lang="en-GB" err="1"/>
              <a:t>doin</a:t>
            </a:r>
            <a:r>
              <a:rPr lang="en-GB"/>
              <a:t> research on… and found …</a:t>
            </a:r>
          </a:p>
          <a:p>
            <a:endParaRPr lang="en-GB"/>
          </a:p>
          <a:p>
            <a:r>
              <a:rPr lang="en-GB"/>
              <a:t>The team on the right are the development team who designed the main website</a:t>
            </a:r>
          </a:p>
          <a:p>
            <a:r>
              <a:rPr lang="en-GB"/>
              <a:t>Umer </a:t>
            </a:r>
            <a:r>
              <a:rPr lang="en-GB" err="1"/>
              <a:t>whos</a:t>
            </a:r>
            <a:r>
              <a:rPr lang="en-GB"/>
              <a:t> role is the coder dedicated himself to making the best website for students took the main lead to designing the website</a:t>
            </a:r>
          </a:p>
          <a:p>
            <a:r>
              <a:rPr lang="en-GB"/>
              <a:t>He was assisted by two of the other members  who are Muhammad khan and </a:t>
            </a:r>
            <a:r>
              <a:rPr lang="en-GB" err="1"/>
              <a:t>waleed</a:t>
            </a:r>
            <a:r>
              <a:rPr lang="en-GB"/>
              <a:t> </a:t>
            </a:r>
            <a:r>
              <a:rPr lang="en-GB" err="1"/>
              <a:t>hassan</a:t>
            </a:r>
            <a:endParaRPr lang="en-GB"/>
          </a:p>
          <a:p>
            <a:r>
              <a:rPr lang="en-GB"/>
              <a:t>Muhammad Khans role was to be a coder and the designer where he assisted help in creating the website and he designed some of the sketches for the website which will be shown on the next slide</a:t>
            </a:r>
          </a:p>
          <a:p>
            <a:endParaRPr lang="en-GB"/>
          </a:p>
          <a:p>
            <a:r>
              <a:rPr lang="en-GB"/>
              <a:t>And Waleed Hassan who did research.. And found universities</a:t>
            </a:r>
          </a:p>
        </p:txBody>
      </p:sp>
      <p:sp>
        <p:nvSpPr>
          <p:cNvPr id="4" name="Slide Number Placeholder 3"/>
          <p:cNvSpPr>
            <a:spLocks noGrp="1"/>
          </p:cNvSpPr>
          <p:nvPr>
            <p:ph type="sldNum" sz="quarter" idx="5"/>
          </p:nvPr>
        </p:nvSpPr>
        <p:spPr/>
        <p:txBody>
          <a:bodyPr/>
          <a:lstStyle/>
          <a:p>
            <a:fld id="{03F14D46-9B24-4DAC-A073-D5C6E9CCC1C5}" type="slidenum">
              <a:rPr lang="en-GB" smtClean="0"/>
              <a:t>2</a:t>
            </a:fld>
            <a:endParaRPr lang="en-GB"/>
          </a:p>
        </p:txBody>
      </p:sp>
    </p:spTree>
    <p:extLst>
      <p:ext uri="{BB962C8B-B14F-4D97-AF65-F5344CB8AC3E}">
        <p14:creationId xmlns:p14="http://schemas.microsoft.com/office/powerpoint/2010/main" val="2094878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used Ms teams for our meetings and discussions and we had set dates which were discussed prior so that we can meet up and discuss what we needed to do by the end of our set deadline </a:t>
            </a:r>
          </a:p>
          <a:p>
            <a:endParaRPr lang="en-GB" dirty="0"/>
          </a:p>
          <a:p>
            <a:r>
              <a:rPr lang="en-GB" dirty="0"/>
              <a:t>We used Office 365 to share our documents </a:t>
            </a:r>
          </a:p>
          <a:p>
            <a:endParaRPr lang="en-GB" dirty="0"/>
          </a:p>
          <a:p>
            <a:r>
              <a:rPr lang="en-GB" dirty="0"/>
              <a:t>We used </a:t>
            </a:r>
            <a:r>
              <a:rPr lang="en-GB" dirty="0" err="1"/>
              <a:t>whatsapp</a:t>
            </a:r>
            <a:r>
              <a:rPr lang="en-GB" dirty="0"/>
              <a:t> for mobile communication as it was easier to contact one another by using our phones</a:t>
            </a:r>
          </a:p>
        </p:txBody>
      </p:sp>
      <p:sp>
        <p:nvSpPr>
          <p:cNvPr id="4" name="Slide Number Placeholder 3"/>
          <p:cNvSpPr>
            <a:spLocks noGrp="1"/>
          </p:cNvSpPr>
          <p:nvPr>
            <p:ph type="sldNum" sz="quarter" idx="5"/>
          </p:nvPr>
        </p:nvSpPr>
        <p:spPr/>
        <p:txBody>
          <a:bodyPr/>
          <a:lstStyle/>
          <a:p>
            <a:fld id="{03F14D46-9B24-4DAC-A073-D5C6E9CCC1C5}" type="slidenum">
              <a:rPr lang="en-GB" smtClean="0"/>
              <a:t>3</a:t>
            </a:fld>
            <a:endParaRPr lang="en-GB"/>
          </a:p>
        </p:txBody>
      </p:sp>
    </p:spTree>
    <p:extLst>
      <p:ext uri="{BB962C8B-B14F-4D97-AF65-F5344CB8AC3E}">
        <p14:creationId xmlns:p14="http://schemas.microsoft.com/office/powerpoint/2010/main" val="3889493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ct val="20000"/>
              </a:spcBef>
              <a:spcAft>
                <a:spcPts val="600"/>
              </a:spcAft>
            </a:pPr>
            <a:r>
              <a:rPr lang="en-GB" b="1" dirty="0">
                <a:cs typeface="Calibri" panose="020F0502020204030204"/>
              </a:rPr>
              <a:t>Muhammad</a:t>
            </a:r>
          </a:p>
          <a:p>
            <a:pPr marL="285750" indent="-285750">
              <a:lnSpc>
                <a:spcPct val="90000"/>
              </a:lnSpc>
              <a:spcBef>
                <a:spcPct val="20000"/>
              </a:spcBef>
              <a:spcAft>
                <a:spcPts val="600"/>
              </a:spcAft>
              <a:buFont typeface="Arial"/>
              <a:buChar char="•"/>
            </a:pPr>
            <a:endParaRPr lang="en-GB" b="1" dirty="0"/>
          </a:p>
          <a:p>
            <a:pPr marL="285750" indent="-285750">
              <a:lnSpc>
                <a:spcPct val="90000"/>
              </a:lnSpc>
              <a:spcBef>
                <a:spcPct val="20000"/>
              </a:spcBef>
              <a:spcAft>
                <a:spcPts val="600"/>
              </a:spcAft>
              <a:buFont typeface="Arial"/>
              <a:buChar char="•"/>
            </a:pPr>
            <a:r>
              <a:rPr lang="en-GB" b="1" dirty="0" err="1"/>
              <a:t>Whats</a:t>
            </a:r>
            <a:r>
              <a:rPr lang="en-GB" b="1" dirty="0"/>
              <a:t> our IDEA?</a:t>
            </a:r>
            <a:r>
              <a:rPr lang="en-GB" dirty="0"/>
              <a:t> Our Project idea is to design a website which consists of helping new university students find accommodation in the UK. These include people from outside the </a:t>
            </a:r>
            <a:r>
              <a:rPr lang="en-GB" dirty="0" err="1"/>
              <a:t>uk</a:t>
            </a:r>
            <a:r>
              <a:rPr lang="en-GB" dirty="0"/>
              <a:t> who are coming to study in the </a:t>
            </a:r>
            <a:r>
              <a:rPr lang="en-GB" dirty="0" err="1"/>
              <a:t>uk</a:t>
            </a:r>
            <a:endParaRPr lang="en-US" dirty="0">
              <a:cs typeface="Calibri"/>
            </a:endParaRPr>
          </a:p>
          <a:p>
            <a:pPr marL="285750" indent="-285750">
              <a:lnSpc>
                <a:spcPct val="90000"/>
              </a:lnSpc>
              <a:spcBef>
                <a:spcPct val="20000"/>
              </a:spcBef>
              <a:spcAft>
                <a:spcPts val="600"/>
              </a:spcAft>
              <a:buFont typeface="Arial"/>
              <a:buChar char="•"/>
            </a:pPr>
            <a:endParaRPr lang="en-GB" dirty="0"/>
          </a:p>
          <a:p>
            <a:pPr marL="285750" indent="-285750">
              <a:lnSpc>
                <a:spcPct val="90000"/>
              </a:lnSpc>
              <a:spcBef>
                <a:spcPct val="20000"/>
              </a:spcBef>
              <a:spcAft>
                <a:spcPts val="600"/>
              </a:spcAft>
              <a:buFont typeface="Arial"/>
              <a:buChar char="•"/>
            </a:pPr>
            <a:r>
              <a:rPr lang="en-GB" b="1" dirty="0"/>
              <a:t>How it works and our research into this</a:t>
            </a:r>
            <a:r>
              <a:rPr lang="en-GB" dirty="0"/>
              <a:t> We noticed that coming to University is hard as you must leave everything behind including family and friends, and our purpose is to help them find their right accommodation and help them get situated finding their right accommodations and right friends. </a:t>
            </a:r>
          </a:p>
          <a:p>
            <a:pPr marL="285750" indent="-285750">
              <a:lnSpc>
                <a:spcPct val="90000"/>
              </a:lnSpc>
              <a:spcBef>
                <a:spcPct val="20000"/>
              </a:spcBef>
              <a:spcAft>
                <a:spcPts val="600"/>
              </a:spcAft>
              <a:buFont typeface="Arial"/>
              <a:buChar char="•"/>
            </a:pPr>
            <a:endParaRPr lang="en-GB" dirty="0"/>
          </a:p>
          <a:p>
            <a:pPr marL="285750" indent="-285750">
              <a:lnSpc>
                <a:spcPct val="90000"/>
              </a:lnSpc>
              <a:spcBef>
                <a:spcPct val="20000"/>
              </a:spcBef>
              <a:spcAft>
                <a:spcPts val="600"/>
              </a:spcAft>
              <a:buFont typeface="Arial"/>
              <a:buChar char="•"/>
            </a:pPr>
            <a:r>
              <a:rPr lang="en-US" b="1" dirty="0" err="1"/>
              <a:t>Whos</a:t>
            </a:r>
            <a:r>
              <a:rPr lang="en-US" b="1" dirty="0"/>
              <a:t> it aimed at </a:t>
            </a:r>
            <a:r>
              <a:rPr lang="en-US" dirty="0"/>
              <a:t>Our Project is solely aim at new university students to make their lives easier so that they don’t have to go through the struggle of finding good and affordable accommodation</a:t>
            </a:r>
            <a:endParaRPr lang="en-GB" dirty="0"/>
          </a:p>
          <a:p>
            <a:pPr marL="285750" indent="-285750">
              <a:lnSpc>
                <a:spcPct val="90000"/>
              </a:lnSpc>
              <a:spcBef>
                <a:spcPct val="20000"/>
              </a:spcBef>
              <a:spcAft>
                <a:spcPts val="600"/>
              </a:spcAft>
              <a:buFont typeface="Arial"/>
              <a:buChar char="•"/>
            </a:pPr>
            <a:r>
              <a:rPr lang="en-GB" b="1" dirty="0"/>
              <a:t>What kind of features will the website have</a:t>
            </a:r>
            <a:r>
              <a:rPr lang="en-GB" dirty="0"/>
              <a:t> The website will offer a chat feature where you can chat to others looking to rent the same accommodation,\ it will also have ratings on the accommodation from previous students that have rented the flat out. The website also provides excellent feedback on what the accommodations provide such as WI-FI, one or two bedrooms or more etc. The reason we have selected this idea is that it's hard for students to find a place to live as they may be from abroad or they may not have the funds, we have decided to take action to help those new starters find a new home and new friends at their preferred university</a:t>
            </a:r>
            <a:endParaRPr lang="en-US" dirty="0"/>
          </a:p>
        </p:txBody>
      </p:sp>
      <p:sp>
        <p:nvSpPr>
          <p:cNvPr id="4" name="Slide Number Placeholder 3"/>
          <p:cNvSpPr>
            <a:spLocks noGrp="1"/>
          </p:cNvSpPr>
          <p:nvPr>
            <p:ph type="sldNum" sz="quarter" idx="5"/>
          </p:nvPr>
        </p:nvSpPr>
        <p:spPr/>
        <p:txBody>
          <a:bodyPr/>
          <a:lstStyle/>
          <a:p>
            <a:fld id="{03F14D46-9B24-4DAC-A073-D5C6E9CCC1C5}" type="slidenum">
              <a:t>4</a:t>
            </a:fld>
            <a:endParaRPr lang="en-US"/>
          </a:p>
        </p:txBody>
      </p:sp>
    </p:spTree>
    <p:extLst>
      <p:ext uri="{BB962C8B-B14F-4D97-AF65-F5344CB8AC3E}">
        <p14:creationId xmlns:p14="http://schemas.microsoft.com/office/powerpoint/2010/main" val="1293848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Theses are some of the sketches that Muhammad khan designed as you can see, there are two similar designs he had in mind, the style is more or less the same and it has some cool features such as a search bar and it had a nice implementation of the navigation bar followed by socials which we may implement later </a:t>
            </a:r>
          </a:p>
          <a:p>
            <a:endParaRPr lang="en-US">
              <a:cs typeface="Calibri"/>
            </a:endParaRPr>
          </a:p>
          <a:p>
            <a:r>
              <a:rPr lang="en-US">
                <a:cs typeface="Calibri"/>
              </a:rPr>
              <a:t>We have also decided to implement a map feature where you can find different university locations, this could also serve some other purposes such as stores for students’, restaurants and more</a:t>
            </a:r>
          </a:p>
        </p:txBody>
      </p:sp>
      <p:sp>
        <p:nvSpPr>
          <p:cNvPr id="4" name="Slide Number Placeholder 3"/>
          <p:cNvSpPr>
            <a:spLocks noGrp="1"/>
          </p:cNvSpPr>
          <p:nvPr>
            <p:ph type="sldNum" sz="quarter" idx="5"/>
          </p:nvPr>
        </p:nvSpPr>
        <p:spPr/>
        <p:txBody>
          <a:bodyPr/>
          <a:lstStyle/>
          <a:p>
            <a:fld id="{03F14D46-9B24-4DAC-A073-D5C6E9CCC1C5}" type="slidenum">
              <a:rPr lang="en-US"/>
              <a:t>5</a:t>
            </a:fld>
            <a:endParaRPr lang="en-US"/>
          </a:p>
        </p:txBody>
      </p:sp>
    </p:spTree>
    <p:extLst>
      <p:ext uri="{BB962C8B-B14F-4D97-AF65-F5344CB8AC3E}">
        <p14:creationId xmlns:p14="http://schemas.microsoft.com/office/powerpoint/2010/main" val="9418102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03F14D46-9B24-4DAC-A073-D5C6E9CCC1C5}" type="slidenum">
              <a:rPr lang="en-US"/>
              <a:t>6</a:t>
            </a:fld>
            <a:endParaRPr lang="en-US"/>
          </a:p>
        </p:txBody>
      </p:sp>
    </p:spTree>
    <p:extLst>
      <p:ext uri="{BB962C8B-B14F-4D97-AF65-F5344CB8AC3E}">
        <p14:creationId xmlns:p14="http://schemas.microsoft.com/office/powerpoint/2010/main" val="1455326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a:p>
            <a:pPr marL="171450" indent="-171450">
              <a:lnSpc>
                <a:spcPct val="90000"/>
              </a:lnSpc>
              <a:spcBef>
                <a:spcPct val="20000"/>
              </a:spcBef>
              <a:spcAft>
                <a:spcPts val="600"/>
              </a:spcAft>
              <a:buFont typeface="Arial"/>
              <a:buChar char="•"/>
            </a:pPr>
            <a:endParaRPr lang="en-US">
              <a:cs typeface="Calibri"/>
            </a:endParaRPr>
          </a:p>
        </p:txBody>
      </p:sp>
      <p:sp>
        <p:nvSpPr>
          <p:cNvPr id="4" name="Slide Number Placeholder 3"/>
          <p:cNvSpPr>
            <a:spLocks noGrp="1"/>
          </p:cNvSpPr>
          <p:nvPr>
            <p:ph type="sldNum" sz="quarter" idx="5"/>
          </p:nvPr>
        </p:nvSpPr>
        <p:spPr/>
        <p:txBody>
          <a:bodyPr/>
          <a:lstStyle/>
          <a:p>
            <a:fld id="{03F14D46-9B24-4DAC-A073-D5C6E9CCC1C5}" type="slidenum">
              <a:rPr lang="en-US"/>
              <a:t>7</a:t>
            </a:fld>
            <a:endParaRPr lang="en-US"/>
          </a:p>
        </p:txBody>
      </p:sp>
    </p:spTree>
    <p:extLst>
      <p:ext uri="{BB962C8B-B14F-4D97-AF65-F5344CB8AC3E}">
        <p14:creationId xmlns:p14="http://schemas.microsoft.com/office/powerpoint/2010/main" val="23695242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ct val="20000"/>
              </a:spcBef>
              <a:spcAft>
                <a:spcPts val="600"/>
              </a:spcAft>
              <a:buFont typeface="Arial"/>
              <a:buChar char="•"/>
            </a:pPr>
            <a:r>
              <a:rPr lang="en-US" b="1" dirty="0"/>
              <a:t>How it was built </a:t>
            </a:r>
            <a:r>
              <a:rPr lang="en-US" dirty="0"/>
              <a:t> </a:t>
            </a:r>
            <a:r>
              <a:rPr lang="en-GB" b="1" dirty="0"/>
              <a:t>?</a:t>
            </a:r>
            <a:r>
              <a:rPr lang="en-GB" dirty="0"/>
              <a:t> </a:t>
            </a:r>
          </a:p>
          <a:p>
            <a:pPr marL="285750" indent="-285750">
              <a:lnSpc>
                <a:spcPct val="90000"/>
              </a:lnSpc>
              <a:spcBef>
                <a:spcPct val="20000"/>
              </a:spcBef>
              <a:spcAft>
                <a:spcPts val="600"/>
              </a:spcAft>
              <a:buFont typeface="Arial"/>
              <a:buChar char="•"/>
            </a:pPr>
            <a:endParaRPr lang="en-GB" dirty="0">
              <a:cs typeface="Calibri"/>
            </a:endParaRPr>
          </a:p>
          <a:p>
            <a:pPr marL="285750" marR="0" lvl="0" indent="-285750" algn="l" defTabSz="914400" rtl="0" eaLnBrk="1" fontAlgn="auto" latinLnBrk="0" hangingPunct="1">
              <a:lnSpc>
                <a:spcPct val="90000"/>
              </a:lnSpc>
              <a:spcBef>
                <a:spcPct val="20000"/>
              </a:spcBef>
              <a:spcAft>
                <a:spcPts val="600"/>
              </a:spcAft>
              <a:buClrTx/>
              <a:buSzTx/>
              <a:buFont typeface="Arial"/>
              <a:buChar char="•"/>
              <a:tabLst/>
              <a:defRPr/>
            </a:pPr>
            <a:r>
              <a:rPr lang="en-US" sz="1200" dirty="0"/>
              <a:t>They used a database to store the customers information such as login details and their personal details</a:t>
            </a:r>
          </a:p>
          <a:p>
            <a:pPr marL="285750" indent="-285750">
              <a:lnSpc>
                <a:spcPct val="90000"/>
              </a:lnSpc>
              <a:spcBef>
                <a:spcPct val="20000"/>
              </a:spcBef>
              <a:spcAft>
                <a:spcPts val="600"/>
              </a:spcAft>
              <a:buFont typeface="Arial"/>
              <a:buChar char="•"/>
            </a:pPr>
            <a:r>
              <a:rPr lang="en-US" dirty="0">
                <a:cs typeface="Calibri"/>
              </a:rPr>
              <a:t>They used a google API to implement the map feature so that a locations can be viewed via the map</a:t>
            </a:r>
          </a:p>
          <a:p>
            <a:pPr marL="285750" indent="-285750">
              <a:lnSpc>
                <a:spcPct val="90000"/>
              </a:lnSpc>
              <a:spcBef>
                <a:spcPct val="20000"/>
              </a:spcBef>
              <a:spcAft>
                <a:spcPts val="600"/>
              </a:spcAft>
              <a:buFont typeface="Arial"/>
              <a:buChar char="•"/>
            </a:pPr>
            <a:r>
              <a:rPr lang="en-US" dirty="0">
                <a:cs typeface="Calibri"/>
              </a:rPr>
              <a:t>Contact page to contact the developers or the landlords advertising </a:t>
            </a:r>
          </a:p>
          <a:p>
            <a:pPr marL="285750" marR="0" lvl="0" indent="-285750" algn="l" defTabSz="914400" rtl="0" eaLnBrk="1" fontAlgn="auto" latinLnBrk="0" hangingPunct="1">
              <a:lnSpc>
                <a:spcPct val="90000"/>
              </a:lnSpc>
              <a:spcBef>
                <a:spcPct val="20000"/>
              </a:spcBef>
              <a:spcAft>
                <a:spcPts val="600"/>
              </a:spcAft>
              <a:buClrTx/>
              <a:buSzTx/>
              <a:buFont typeface="Arial"/>
              <a:buChar char="•"/>
              <a:tabLst/>
              <a:defRPr/>
            </a:pPr>
            <a:r>
              <a:rPr lang="en-US" sz="1200" dirty="0"/>
              <a:t>Add your own rental property where the site will take in the information from the  user </a:t>
            </a:r>
            <a:endParaRPr lang="en-US" sz="1600" dirty="0"/>
          </a:p>
          <a:p>
            <a:pPr marL="285750" indent="-285750">
              <a:lnSpc>
                <a:spcPct val="90000"/>
              </a:lnSpc>
              <a:spcBef>
                <a:spcPct val="20000"/>
              </a:spcBef>
              <a:spcAft>
                <a:spcPts val="600"/>
              </a:spcAft>
              <a:buFont typeface="Arial"/>
              <a:buChar char="•"/>
            </a:pPr>
            <a:endParaRPr lang="en-US" dirty="0">
              <a:cs typeface="Calibri"/>
            </a:endParaRPr>
          </a:p>
        </p:txBody>
      </p:sp>
      <p:sp>
        <p:nvSpPr>
          <p:cNvPr id="4" name="Slide Number Placeholder 3"/>
          <p:cNvSpPr>
            <a:spLocks noGrp="1"/>
          </p:cNvSpPr>
          <p:nvPr>
            <p:ph type="sldNum" sz="quarter" idx="5"/>
          </p:nvPr>
        </p:nvSpPr>
        <p:spPr/>
        <p:txBody>
          <a:bodyPr/>
          <a:lstStyle/>
          <a:p>
            <a:fld id="{03F14D46-9B24-4DAC-A073-D5C6E9CCC1C5}" type="slidenum">
              <a:t>8</a:t>
            </a:fld>
            <a:endParaRPr lang="en-US"/>
          </a:p>
        </p:txBody>
      </p:sp>
    </p:spTree>
    <p:extLst>
      <p:ext uri="{BB962C8B-B14F-4D97-AF65-F5344CB8AC3E}">
        <p14:creationId xmlns:p14="http://schemas.microsoft.com/office/powerpoint/2010/main" val="17298579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This is our </a:t>
            </a:r>
            <a:r>
              <a:rPr lang="en-US" dirty="0" err="1">
                <a:cs typeface="Calibri"/>
              </a:rPr>
              <a:t>ganttchart</a:t>
            </a:r>
            <a:r>
              <a:rPr lang="en-US" dirty="0">
                <a:cs typeface="Calibri"/>
              </a:rPr>
              <a:t> we shows our project </a:t>
            </a:r>
            <a:r>
              <a:rPr lang="en-US" dirty="0" err="1">
                <a:cs typeface="Calibri"/>
              </a:rPr>
              <a:t>schefule</a:t>
            </a:r>
            <a:endParaRPr lang="en-US" dirty="0">
              <a:cs typeface="Calibri"/>
            </a:endParaRPr>
          </a:p>
        </p:txBody>
      </p:sp>
      <p:sp>
        <p:nvSpPr>
          <p:cNvPr id="4" name="Slide Number Placeholder 3"/>
          <p:cNvSpPr>
            <a:spLocks noGrp="1"/>
          </p:cNvSpPr>
          <p:nvPr>
            <p:ph type="sldNum" sz="quarter" idx="5"/>
          </p:nvPr>
        </p:nvSpPr>
        <p:spPr/>
        <p:txBody>
          <a:bodyPr/>
          <a:lstStyle/>
          <a:p>
            <a:fld id="{03F14D46-9B24-4DAC-A073-D5C6E9CCC1C5}" type="slidenum">
              <a:rPr lang="en-US"/>
              <a:t>9</a:t>
            </a:fld>
            <a:endParaRPr lang="en-US"/>
          </a:p>
        </p:txBody>
      </p:sp>
    </p:spTree>
    <p:extLst>
      <p:ext uri="{BB962C8B-B14F-4D97-AF65-F5344CB8AC3E}">
        <p14:creationId xmlns:p14="http://schemas.microsoft.com/office/powerpoint/2010/main" val="646954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4/21/2023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9474201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857709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035076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9676269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585237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194941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485314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0636199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916625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7561977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320486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4/21/2023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390445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4/21/2023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9677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4/21/2023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098667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29274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540164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15807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4/21/2023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45021807"/>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video" Target="../media/media1.mp4"/><Relationship Id="rId7" Type="http://schemas.openxmlformats.org/officeDocument/2006/relationships/image" Target="../media/image2.png"/><Relationship Id="rId2" Type="http://schemas.microsoft.com/office/2007/relationships/media" Target="../media/media1.mp4"/><Relationship Id="rId1" Type="http://schemas.openxmlformats.org/officeDocument/2006/relationships/tags" Target="../tags/tag1.xml"/><Relationship Id="rId6" Type="http://schemas.openxmlformats.org/officeDocument/2006/relationships/image" Target="../media/image1.jpe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15.png"/><Relationship Id="rId2" Type="http://schemas.microsoft.com/office/2007/relationships/media" Target="../media/media9.m4a"/><Relationship Id="rId1" Type="http://schemas.openxmlformats.org/officeDocument/2006/relationships/tags" Target="../tags/tag8.xml"/><Relationship Id="rId6" Type="http://schemas.openxmlformats.org/officeDocument/2006/relationships/image" Target="../media/image2.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video" Target="../media/media3.mp4"/><Relationship Id="rId7" Type="http://schemas.openxmlformats.org/officeDocument/2006/relationships/image" Target="../media/image8.jpeg"/><Relationship Id="rId2" Type="http://schemas.microsoft.com/office/2007/relationships/media" Target="../media/media3.mp4"/><Relationship Id="rId1" Type="http://schemas.openxmlformats.org/officeDocument/2006/relationships/tags" Target="../tags/tag2.xml"/><Relationship Id="rId6" Type="http://schemas.openxmlformats.org/officeDocument/2006/relationships/image" Target="../media/image1.jpeg"/><Relationship Id="rId5" Type="http://schemas.openxmlformats.org/officeDocument/2006/relationships/notesSlide" Target="../notesSlides/notesSlide4.xml"/><Relationship Id="rId10" Type="http://schemas.openxmlformats.org/officeDocument/2006/relationships/image" Target="../media/image10.png"/><Relationship Id="rId4" Type="http://schemas.openxmlformats.org/officeDocument/2006/relationships/slideLayout" Target="../slideLayouts/slideLayout2.xml"/><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4.mp4"/><Relationship Id="rId7" Type="http://schemas.openxmlformats.org/officeDocument/2006/relationships/image" Target="../media/image12.jpeg"/><Relationship Id="rId2" Type="http://schemas.openxmlformats.org/officeDocument/2006/relationships/video" Target="NULL" TargetMode="External"/><Relationship Id="rId1" Type="http://schemas.openxmlformats.org/officeDocument/2006/relationships/tags" Target="../tags/tag3.xml"/><Relationship Id="rId6" Type="http://schemas.openxmlformats.org/officeDocument/2006/relationships/image" Target="../media/image11.jpeg"/><Relationship Id="rId5" Type="http://schemas.openxmlformats.org/officeDocument/2006/relationships/notesSlide" Target="../notesSlides/notesSlide5.xml"/><Relationship Id="rId4" Type="http://schemas.openxmlformats.org/officeDocument/2006/relationships/slideLayout" Target="../slideLayouts/slideLayout2.xml"/><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audio" Target="../media/media5.m4a"/><Relationship Id="rId7" Type="http://schemas.openxmlformats.org/officeDocument/2006/relationships/image" Target="../media/image14.png"/><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6.xml"/><Relationship Id="rId4" Type="http://schemas.openxmlformats.org/officeDocument/2006/relationships/slideLayout" Target="../slideLayouts/slideLayout2.xml"/><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15.png"/><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2.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6.xml"/><Relationship Id="rId5" Type="http://schemas.openxmlformats.org/officeDocument/2006/relationships/image" Target="../media/image2.png"/><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audio" Target="../media/media7.m4a"/><Relationship Id="rId7" Type="http://schemas.openxmlformats.org/officeDocument/2006/relationships/image" Target="../media/image2.png"/><Relationship Id="rId2" Type="http://schemas.microsoft.com/office/2007/relationships/media" Target="../media/media7.m4a"/><Relationship Id="rId1" Type="http://schemas.openxmlformats.org/officeDocument/2006/relationships/tags" Target="../tags/tag7.xml"/><Relationship Id="rId6" Type="http://schemas.openxmlformats.org/officeDocument/2006/relationships/image" Target="../media/image17.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484311" y="685800"/>
            <a:ext cx="10018713" cy="1752599"/>
          </a:xfrm>
        </p:spPr>
        <p:txBody>
          <a:bodyPr vert="horz" lIns="91440" tIns="45720" rIns="91440" bIns="45720" rtlCol="0" anchor="ctr">
            <a:normAutofit/>
          </a:bodyPr>
          <a:lstStyle/>
          <a:p>
            <a:pPr algn="ctr"/>
            <a:r>
              <a:rPr lang="en-US" sz="4000" b="1"/>
              <a:t>PROJECT ALPHA</a:t>
            </a:r>
            <a:r>
              <a:rPr lang="en-US" sz="4000"/>
              <a:t> </a:t>
            </a:r>
          </a:p>
        </p:txBody>
      </p:sp>
      <p:sp>
        <p:nvSpPr>
          <p:cNvPr id="3" name="Subtitle 2"/>
          <p:cNvSpPr>
            <a:spLocks noGrp="1"/>
          </p:cNvSpPr>
          <p:nvPr>
            <p:ph type="subTitle" idx="1"/>
          </p:nvPr>
        </p:nvSpPr>
        <p:spPr>
          <a:xfrm>
            <a:off x="6016336" y="2666999"/>
            <a:ext cx="5486687" cy="3124201"/>
          </a:xfrm>
        </p:spPr>
        <p:txBody>
          <a:bodyPr vert="horz" lIns="91440" tIns="45720" rIns="91440" bIns="45720" rtlCol="0" anchor="t">
            <a:normAutofit/>
          </a:bodyPr>
          <a:lstStyle/>
          <a:p>
            <a:pPr marL="342900" indent="-342900" algn="l">
              <a:lnSpc>
                <a:spcPct val="90000"/>
              </a:lnSpc>
              <a:buFont typeface="Arial"/>
              <a:buChar char="•"/>
            </a:pPr>
            <a:r>
              <a:rPr lang="en-US" sz="1900"/>
              <a:t>Muhammad Qamar </a:t>
            </a:r>
          </a:p>
          <a:p>
            <a:pPr marL="342900" indent="-342900" algn="l">
              <a:lnSpc>
                <a:spcPct val="90000"/>
              </a:lnSpc>
              <a:buFont typeface="Arial"/>
              <a:buChar char="•"/>
            </a:pPr>
            <a:r>
              <a:rPr lang="en-US" sz="1900"/>
              <a:t>Umer Munir</a:t>
            </a:r>
          </a:p>
          <a:p>
            <a:pPr marL="342900" indent="-342900" algn="l">
              <a:lnSpc>
                <a:spcPct val="90000"/>
              </a:lnSpc>
              <a:buFont typeface="Arial"/>
              <a:buChar char="•"/>
            </a:pPr>
            <a:r>
              <a:rPr lang="en-US" sz="1900"/>
              <a:t>Shingirai Rice </a:t>
            </a:r>
          </a:p>
          <a:p>
            <a:pPr marL="342900" indent="-342900" algn="l">
              <a:lnSpc>
                <a:spcPct val="90000"/>
              </a:lnSpc>
              <a:buFont typeface="Arial"/>
              <a:buChar char="•"/>
            </a:pPr>
            <a:r>
              <a:rPr lang="en-US" sz="1900"/>
              <a:t>Muhammad Khan </a:t>
            </a:r>
          </a:p>
          <a:p>
            <a:pPr marL="342900" indent="-342900" algn="l">
              <a:lnSpc>
                <a:spcPct val="90000"/>
              </a:lnSpc>
              <a:buFont typeface="Arial"/>
              <a:buChar char="•"/>
            </a:pPr>
            <a:r>
              <a:rPr lang="en-US" sz="1900"/>
              <a:t>Waleed Hassan </a:t>
            </a:r>
          </a:p>
          <a:p>
            <a:pPr marL="342900" indent="-342900" algn="l">
              <a:lnSpc>
                <a:spcPct val="90000"/>
              </a:lnSpc>
              <a:buFont typeface="Arial"/>
              <a:buChar char="•"/>
            </a:pPr>
            <a:r>
              <a:rPr lang="en-US" sz="1900"/>
              <a:t>Abdulkhaliq Ajibola Olatunji </a:t>
            </a:r>
          </a:p>
          <a:p>
            <a:pPr algn="l">
              <a:lnSpc>
                <a:spcPct val="90000"/>
              </a:lnSpc>
              <a:buFont typeface="Arial"/>
              <a:buChar char="•"/>
            </a:pPr>
            <a:endParaRPr lang="en-US" sz="1900"/>
          </a:p>
        </p:txBody>
      </p:sp>
      <p:pic>
        <p:nvPicPr>
          <p:cNvPr id="4" name="Picture 4" descr="Logo, company name&#10;&#10;Description automatically generated">
            <a:extLst>
              <a:ext uri="{FF2B5EF4-FFF2-40B4-BE49-F238E27FC236}">
                <a16:creationId xmlns:a16="http://schemas.microsoft.com/office/drawing/2014/main" id="{4F52465D-7364-14D7-26F8-1C13AEB8AF8E}"/>
              </a:ext>
            </a:extLst>
          </p:cNvPr>
          <p:cNvPicPr>
            <a:picLocks noChangeAspect="1"/>
          </p:cNvPicPr>
          <p:nvPr/>
        </p:nvPicPr>
        <p:blipFill>
          <a:blip r:embed="rId7"/>
          <a:stretch>
            <a:fillRect/>
          </a:stretch>
        </p:blipFill>
        <p:spPr>
          <a:xfrm>
            <a:off x="1594646" y="2873638"/>
            <a:ext cx="3959211" cy="1751950"/>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26" name="Video 25">
            <a:hlinkClick r:id="" action="ppaction://media"/>
            <a:extLst>
              <a:ext uri="{FF2B5EF4-FFF2-40B4-BE49-F238E27FC236}">
                <a16:creationId xmlns:a16="http://schemas.microsoft.com/office/drawing/2014/main" id="{D4528A4E-66D3-5942-9502-3EB2C1978DA7}"/>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8"/>
          <a:srcRect l="21875" r="21875"/>
          <a:stretch>
            <a:fillRect/>
          </a:stretch>
        </p:blipFill>
        <p:spPr>
          <a:xfrm>
            <a:off x="11446640" y="6139221"/>
            <a:ext cx="663064" cy="636483"/>
          </a:xfrm>
          <a:prstGeom prst="ellipse">
            <a:avLst/>
          </a:prstGeom>
        </p:spPr>
      </p:pic>
    </p:spTree>
    <p:custDataLst>
      <p:tags r:id="rId1"/>
    </p:custDataLst>
    <p:extLst>
      <p:ext uri="{BB962C8B-B14F-4D97-AF65-F5344CB8AC3E}">
        <p14:creationId xmlns:p14="http://schemas.microsoft.com/office/powerpoint/2010/main" val="3836513513"/>
      </p:ext>
    </p:extLst>
  </p:cSld>
  <p:clrMapOvr>
    <a:masterClrMapping/>
  </p:clrMapOvr>
  <mc:AlternateContent xmlns:mc="http://schemas.openxmlformats.org/markup-compatibility/2006" xmlns:p14="http://schemas.microsoft.com/office/powerpoint/2010/main">
    <mc:Choice Requires="p14">
      <p:transition spd="slow" p14:dur="2000" advTm="8023"/>
    </mc:Choice>
    <mc:Fallback xmlns="">
      <p:transition spd="slow" advTm="80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 calcmode="lin" valueType="num">
                                      <p:cBhvr additive="base">
                                        <p:cTn id="2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 calcmode="lin" valueType="num">
                                      <p:cBhvr additive="base">
                                        <p:cTn id="2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1" end="1"/>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 calcmode="lin" valueType="num">
                                      <p:cBhvr additive="base">
                                        <p:cTn id="2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 calcmode="lin" valueType="num">
                                      <p:cBhvr additive="base">
                                        <p:cTn id="3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3" end="3"/>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anim calcmode="lin" valueType="num">
                                      <p:cBhvr additive="base">
                                        <p:cTn id="4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43" fill="hold" display="0">
                  <p:stCondLst>
                    <p:cond delay="indefinite"/>
                  </p:stCondLst>
                </p:cTn>
                <p:tgtEl>
                  <p:spTgt spid="26"/>
                </p:tgtEl>
              </p:cMediaNode>
            </p:video>
            <p:seq concurrent="1" nextAc="seek">
              <p:cTn id="44" restart="whenNotActive" fill="hold" evtFilter="cancelBubble" nodeType="interactiveSeq">
                <p:stCondLst>
                  <p:cond evt="onClick" delay="0">
                    <p:tgtEl>
                      <p:spTgt spid="26"/>
                    </p:tgtEl>
                  </p:cond>
                </p:stCondLst>
                <p:endSync evt="end" delay="0">
                  <p:rtn val="all"/>
                </p:endSync>
                <p:childTnLst>
                  <p:par>
                    <p:cTn id="45" fill="hold">
                      <p:stCondLst>
                        <p:cond delay="0"/>
                      </p:stCondLst>
                      <p:childTnLst>
                        <p:par>
                          <p:cTn id="46" fill="hold">
                            <p:stCondLst>
                              <p:cond delay="0"/>
                            </p:stCondLst>
                            <p:childTnLst>
                              <p:par>
                                <p:cTn id="47" presetID="2" presetClass="mediacall" presetSubtype="0" fill="hold" nodeType="clickEffect">
                                  <p:stCondLst>
                                    <p:cond delay="0"/>
                                  </p:stCondLst>
                                  <p:childTnLst>
                                    <p:cmd type="call" cmd="togglePause">
                                      <p:cBhvr>
                                        <p:cTn id="48" dur="1" fill="hold"/>
                                        <p:tgtEl>
                                          <p:spTgt spid="26"/>
                                        </p:tgtEl>
                                      </p:cBhvr>
                                    </p:cmd>
                                  </p:childTnLst>
                                </p:cTn>
                              </p:par>
                            </p:childTnLst>
                          </p:cTn>
                        </p:par>
                      </p:childTnLst>
                    </p:cTn>
                  </p:par>
                </p:childTnLst>
              </p:cTn>
              <p:nextCondLst>
                <p:cond evt="onClick" delay="0">
                  <p:tgtEl>
                    <p:spTgt spid="26"/>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31D10-A3E5-74A1-BB95-2C9364A863AA}"/>
              </a:ext>
            </a:extLst>
          </p:cNvPr>
          <p:cNvSpPr>
            <a:spLocks noGrp="1"/>
          </p:cNvSpPr>
          <p:nvPr>
            <p:ph type="title"/>
          </p:nvPr>
        </p:nvSpPr>
        <p:spPr>
          <a:xfrm>
            <a:off x="1632057" y="62345"/>
            <a:ext cx="9742318" cy="1752599"/>
          </a:xfrm>
        </p:spPr>
        <p:txBody>
          <a:bodyPr>
            <a:normAutofit/>
          </a:bodyPr>
          <a:lstStyle/>
          <a:p>
            <a:pPr>
              <a:lnSpc>
                <a:spcPct val="107000"/>
              </a:lnSpc>
              <a:spcAft>
                <a:spcPts val="800"/>
              </a:spcAft>
            </a:pPr>
            <a:r>
              <a:rPr lang="en-GB" b="1" kern="100" dirty="0">
                <a:solidFill>
                  <a:srgbClr val="2F5496"/>
                </a:solidFill>
                <a:effectLst/>
                <a:latin typeface="Calibri" panose="020F0502020204030204" pitchFamily="34" charset="0"/>
                <a:ea typeface="Calibri" panose="020F0502020204030204" pitchFamily="34" charset="0"/>
                <a:cs typeface="Calibri" panose="020F0502020204030204" pitchFamily="34" charset="0"/>
              </a:rPr>
              <a:t>Conclusion</a:t>
            </a:r>
            <a:endParaRPr lang="en-GB"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1D4AD657-E4FB-75C8-8F34-2177B488386B}"/>
              </a:ext>
            </a:extLst>
          </p:cNvPr>
          <p:cNvSpPr>
            <a:spLocks noGrp="1"/>
          </p:cNvSpPr>
          <p:nvPr>
            <p:ph idx="1"/>
          </p:nvPr>
        </p:nvSpPr>
        <p:spPr>
          <a:xfrm>
            <a:off x="1878550" y="2045970"/>
            <a:ext cx="9006788" cy="2893175"/>
          </a:xfrm>
        </p:spPr>
        <p:txBody>
          <a:bodyPr/>
          <a:lstStyle/>
          <a:p>
            <a:r>
              <a:rPr lang="en-GB" dirty="0"/>
              <a:t>Provide Positive experience </a:t>
            </a:r>
          </a:p>
          <a:p>
            <a:r>
              <a:rPr lang="en-GB" dirty="0"/>
              <a:t>User-friendly site</a:t>
            </a:r>
          </a:p>
          <a:p>
            <a:r>
              <a:rPr lang="en-GB" dirty="0"/>
              <a:t>Other additional services </a:t>
            </a:r>
          </a:p>
        </p:txBody>
      </p:sp>
      <p:pic>
        <p:nvPicPr>
          <p:cNvPr id="16" name="Audio 15">
            <a:hlinkClick r:id="" action="ppaction://media"/>
            <a:extLst>
              <a:ext uri="{FF2B5EF4-FFF2-40B4-BE49-F238E27FC236}">
                <a16:creationId xmlns:a16="http://schemas.microsoft.com/office/drawing/2014/main" id="{F4D71930-1B96-BEF7-38B8-DDFCCA4B694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
        <p:nvSpPr>
          <p:cNvPr id="3" name="Title 1">
            <a:extLst>
              <a:ext uri="{FF2B5EF4-FFF2-40B4-BE49-F238E27FC236}">
                <a16:creationId xmlns:a16="http://schemas.microsoft.com/office/drawing/2014/main" id="{E75BEB12-8DBE-699F-FF2C-7925A9B8E6D4}"/>
              </a:ext>
            </a:extLst>
          </p:cNvPr>
          <p:cNvSpPr txBox="1">
            <a:spLocks/>
          </p:cNvSpPr>
          <p:nvPr/>
        </p:nvSpPr>
        <p:spPr>
          <a:xfrm>
            <a:off x="0" y="1223491"/>
            <a:ext cx="7345891" cy="1413933"/>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b="1" dirty="0"/>
              <a:t>What's our goal</a:t>
            </a:r>
            <a:endParaRPr lang="en-US" sz="2800" dirty="0"/>
          </a:p>
        </p:txBody>
      </p:sp>
    </p:spTree>
    <p:extLst>
      <p:ext uri="{BB962C8B-B14F-4D97-AF65-F5344CB8AC3E}">
        <p14:creationId xmlns:p14="http://schemas.microsoft.com/office/powerpoint/2010/main" val="3539577130"/>
      </p:ext>
    </p:extLst>
  </p:cSld>
  <p:clrMapOvr>
    <a:masterClrMapping/>
  </p:clrMapOvr>
  <mc:AlternateContent xmlns:mc="http://schemas.openxmlformats.org/markup-compatibility/2006" xmlns:p14="http://schemas.microsoft.com/office/powerpoint/2010/main">
    <mc:Choice Requires="p14">
      <p:transition spd="slow" p14:dur="2000" advTm="32030"/>
    </mc:Choice>
    <mc:Fallback xmlns="">
      <p:transition spd="slow" advTm="32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6"/>
                </p:tgtEl>
              </p:cMediaNode>
            </p:audio>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0D206C-BE45-ED23-27B5-4527B1DD5160}"/>
              </a:ext>
            </a:extLst>
          </p:cNvPr>
          <p:cNvSpPr>
            <a:spLocks noGrp="1"/>
          </p:cNvSpPr>
          <p:nvPr>
            <p:ph type="title"/>
          </p:nvPr>
        </p:nvSpPr>
        <p:spPr>
          <a:xfrm>
            <a:off x="1503254" y="1589889"/>
            <a:ext cx="9025179" cy="3224795"/>
          </a:xfrm>
        </p:spPr>
        <p:txBody>
          <a:bodyPr vert="horz" lIns="91440" tIns="45720" rIns="91440" bIns="45720" rtlCol="0" anchor="ctr">
            <a:noAutofit/>
          </a:bodyPr>
          <a:lstStyle/>
          <a:p>
            <a:r>
              <a:rPr lang="en-US" sz="4000" b="1"/>
              <a:t>Thank you for listening</a:t>
            </a:r>
            <a:br>
              <a:rPr lang="en-US" sz="4000" b="1"/>
            </a:br>
            <a:r>
              <a:rPr lang="en-US" b="1"/>
              <a:t>The Development team will now show the demo</a:t>
            </a:r>
            <a:r>
              <a:rPr lang="en-US" sz="4000" b="1"/>
              <a:t>?</a:t>
            </a:r>
          </a:p>
        </p:txBody>
      </p:sp>
      <p:pic>
        <p:nvPicPr>
          <p:cNvPr id="6" name="Picture 4" descr="Logo, company name&#10;&#10;Description automatically generated">
            <a:extLst>
              <a:ext uri="{FF2B5EF4-FFF2-40B4-BE49-F238E27FC236}">
                <a16:creationId xmlns:a16="http://schemas.microsoft.com/office/drawing/2014/main" id="{CDD163E8-B97E-9099-5357-7B31F9B8BDC0}"/>
              </a:ext>
            </a:extLst>
          </p:cNvPr>
          <p:cNvPicPr>
            <a:picLocks noChangeAspect="1"/>
          </p:cNvPicPr>
          <p:nvPr/>
        </p:nvPicPr>
        <p:blipFill>
          <a:blip r:embed="rId6"/>
          <a:stretch>
            <a:fillRect/>
          </a:stretch>
        </p:blipFill>
        <p:spPr>
          <a:xfrm>
            <a:off x="9689659" y="92833"/>
            <a:ext cx="2395627" cy="1059224"/>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54" name="Audio 53">
            <a:hlinkClick r:id="" action="ppaction://media"/>
            <a:extLst>
              <a:ext uri="{FF2B5EF4-FFF2-40B4-BE49-F238E27FC236}">
                <a16:creationId xmlns:a16="http://schemas.microsoft.com/office/drawing/2014/main" id="{28637119-A7CC-AA9B-0110-0778C07802E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8415559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6633">
        <p15:prstTrans prst="peelOff"/>
      </p:transition>
    </mc:Choice>
    <mc:Fallback xmlns="">
      <p:transition spd="slow" advTm="663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5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79ADA-46F6-9EF8-AEDC-183896F8E17B}"/>
              </a:ext>
            </a:extLst>
          </p:cNvPr>
          <p:cNvSpPr>
            <a:spLocks noGrp="1"/>
          </p:cNvSpPr>
          <p:nvPr>
            <p:ph type="title"/>
          </p:nvPr>
        </p:nvSpPr>
        <p:spPr>
          <a:xfrm>
            <a:off x="1484311" y="189415"/>
            <a:ext cx="10018713" cy="1106838"/>
          </a:xfrm>
        </p:spPr>
        <p:txBody>
          <a:bodyPr/>
          <a:lstStyle/>
          <a:p>
            <a:r>
              <a:rPr lang="en-US"/>
              <a:t>The Team</a:t>
            </a:r>
          </a:p>
        </p:txBody>
      </p:sp>
      <p:sp>
        <p:nvSpPr>
          <p:cNvPr id="3" name="Content Placeholder 2">
            <a:extLst>
              <a:ext uri="{FF2B5EF4-FFF2-40B4-BE49-F238E27FC236}">
                <a16:creationId xmlns:a16="http://schemas.microsoft.com/office/drawing/2014/main" id="{7BBAD372-0F79-DCD2-3160-4E61D88697C1}"/>
              </a:ext>
            </a:extLst>
          </p:cNvPr>
          <p:cNvSpPr>
            <a:spLocks noGrp="1"/>
          </p:cNvSpPr>
          <p:nvPr>
            <p:ph idx="1"/>
          </p:nvPr>
        </p:nvSpPr>
        <p:spPr>
          <a:xfrm>
            <a:off x="1533791" y="2321926"/>
            <a:ext cx="4866015" cy="4455866"/>
          </a:xfrm>
        </p:spPr>
        <p:txBody>
          <a:bodyPr>
            <a:normAutofit fontScale="92500" lnSpcReduction="10000"/>
          </a:bodyPr>
          <a:lstStyle/>
          <a:p>
            <a:pPr marL="0" indent="0">
              <a:lnSpc>
                <a:spcPct val="90000"/>
              </a:lnSpc>
              <a:buNone/>
            </a:pPr>
            <a:r>
              <a:rPr lang="en-US" sz="1900" dirty="0"/>
              <a:t>          </a:t>
            </a:r>
            <a:r>
              <a:rPr lang="en-US" sz="1900" b="1" i="1" u="sng" dirty="0"/>
              <a:t>Muhammad Qamar  - Team Leader</a:t>
            </a:r>
            <a:endParaRPr lang="en-US" b="1" i="1" u="sng" dirty="0"/>
          </a:p>
          <a:p>
            <a:pPr marL="342900" indent="-342900">
              <a:lnSpc>
                <a:spcPct val="90000"/>
              </a:lnSpc>
            </a:pPr>
            <a:r>
              <a:rPr lang="en-US" sz="1600" dirty="0"/>
              <a:t>Created and set task for each member of the teams</a:t>
            </a:r>
          </a:p>
          <a:p>
            <a:pPr marL="342900" indent="-342900">
              <a:lnSpc>
                <a:spcPct val="90000"/>
              </a:lnSpc>
            </a:pPr>
            <a:r>
              <a:rPr lang="en-US" sz="1600" dirty="0"/>
              <a:t>Communicate with the team to ensure that they were up to date with the project</a:t>
            </a:r>
          </a:p>
          <a:p>
            <a:pPr marL="342900" indent="-342900">
              <a:lnSpc>
                <a:spcPct val="90000"/>
              </a:lnSpc>
              <a:buClr>
                <a:srgbClr val="1287C3"/>
              </a:buClr>
            </a:pPr>
            <a:r>
              <a:rPr lang="en-US" sz="1600" dirty="0"/>
              <a:t>Tracking all the progress</a:t>
            </a:r>
          </a:p>
          <a:p>
            <a:pPr marL="342900" indent="-342900">
              <a:lnSpc>
                <a:spcPct val="90000"/>
              </a:lnSpc>
              <a:buClr>
                <a:srgbClr val="1287C3"/>
              </a:buClr>
              <a:buFont typeface="Arial,Sans-Serif"/>
            </a:pPr>
            <a:endParaRPr lang="en-US" sz="1900" dirty="0"/>
          </a:p>
          <a:p>
            <a:pPr marL="0" indent="0">
              <a:lnSpc>
                <a:spcPct val="90000"/>
              </a:lnSpc>
              <a:buClr>
                <a:srgbClr val="1287C3"/>
              </a:buClr>
              <a:buNone/>
            </a:pPr>
            <a:r>
              <a:rPr lang="en-US" sz="1900" dirty="0"/>
              <a:t>              </a:t>
            </a:r>
            <a:r>
              <a:rPr lang="en-US" sz="1900" b="1" i="1" u="sng" dirty="0" err="1"/>
              <a:t>Shingirai</a:t>
            </a:r>
            <a:r>
              <a:rPr lang="en-US" sz="1900" b="1" i="1" u="sng" dirty="0"/>
              <a:t> Rice – Designer</a:t>
            </a:r>
          </a:p>
          <a:p>
            <a:pPr>
              <a:lnSpc>
                <a:spcPct val="90000"/>
              </a:lnSpc>
            </a:pPr>
            <a:r>
              <a:rPr lang="en-US" sz="1500" dirty="0"/>
              <a:t>Helped with designing the diagrams</a:t>
            </a:r>
          </a:p>
          <a:p>
            <a:pPr>
              <a:lnSpc>
                <a:spcPct val="90000"/>
              </a:lnSpc>
              <a:buClr>
                <a:srgbClr val="1287C3"/>
              </a:buClr>
            </a:pPr>
            <a:r>
              <a:rPr lang="en-US" sz="1500" dirty="0"/>
              <a:t>Managed the report</a:t>
            </a:r>
          </a:p>
          <a:p>
            <a:pPr marL="342900" indent="-342900">
              <a:lnSpc>
                <a:spcPct val="90000"/>
              </a:lnSpc>
              <a:buClr>
                <a:srgbClr val="1287C3"/>
              </a:buClr>
              <a:buFont typeface="Arial,Sans-Serif"/>
            </a:pPr>
            <a:endParaRPr lang="en-US" sz="1900" b="1" i="1" u="sng" dirty="0"/>
          </a:p>
          <a:p>
            <a:pPr marL="342900" indent="-342900">
              <a:lnSpc>
                <a:spcPct val="90000"/>
              </a:lnSpc>
              <a:buClr>
                <a:srgbClr val="1287C3"/>
              </a:buClr>
              <a:buFont typeface="Arial,Sans-Serif"/>
              <a:buChar char="•"/>
            </a:pPr>
            <a:endParaRPr lang="en-US" sz="1900" b="1" i="1" u="sng" dirty="0"/>
          </a:p>
          <a:p>
            <a:pPr marL="0" indent="0">
              <a:lnSpc>
                <a:spcPct val="90000"/>
              </a:lnSpc>
              <a:buClr>
                <a:srgbClr val="1287C3"/>
              </a:buClr>
              <a:buNone/>
            </a:pPr>
            <a:r>
              <a:rPr lang="en-US" sz="1900" b="1" i="1" u="sng" dirty="0" err="1"/>
              <a:t>Abdulkhaliq</a:t>
            </a:r>
            <a:r>
              <a:rPr lang="en-US" sz="1900" b="1" i="1" u="sng" dirty="0"/>
              <a:t> </a:t>
            </a:r>
            <a:r>
              <a:rPr lang="en-US" sz="1900" b="1" i="1" u="sng" dirty="0" err="1"/>
              <a:t>Ajibola</a:t>
            </a:r>
            <a:r>
              <a:rPr lang="en-US" sz="1900" b="1" i="1" u="sng" dirty="0"/>
              <a:t> Olatunji – Researcher</a:t>
            </a:r>
          </a:p>
          <a:p>
            <a:pPr marL="342900" indent="-342900">
              <a:lnSpc>
                <a:spcPct val="90000"/>
              </a:lnSpc>
              <a:buClr>
                <a:srgbClr val="1287C3"/>
              </a:buClr>
              <a:buFont typeface="Arial,Sans-Serif"/>
              <a:buChar char="•"/>
            </a:pPr>
            <a:r>
              <a:rPr lang="en-US" sz="1600" dirty="0"/>
              <a:t>Research on competitors</a:t>
            </a:r>
          </a:p>
          <a:p>
            <a:pPr>
              <a:spcBef>
                <a:spcPts val="0"/>
              </a:spcBef>
              <a:spcAft>
                <a:spcPts val="0"/>
              </a:spcAft>
              <a:buClr>
                <a:srgbClr val="1287C3"/>
              </a:buClr>
              <a:buFont typeface="Arial"/>
              <a:buChar char="•"/>
            </a:pPr>
            <a:r>
              <a:rPr lang="en-US" sz="1600" dirty="0"/>
              <a:t>Found reviews and saw what could be improved</a:t>
            </a:r>
          </a:p>
          <a:p>
            <a:pPr>
              <a:lnSpc>
                <a:spcPct val="90000"/>
              </a:lnSpc>
              <a:buClr>
                <a:srgbClr val="1287C3"/>
              </a:buClr>
              <a:buFont typeface="Arial"/>
              <a:buChar char="•"/>
            </a:pPr>
            <a:endParaRPr lang="en-US" sz="1900" dirty="0"/>
          </a:p>
          <a:p>
            <a:pPr marL="342900" indent="-342900">
              <a:lnSpc>
                <a:spcPct val="90000"/>
              </a:lnSpc>
              <a:buClr>
                <a:srgbClr val="1287C3"/>
              </a:buClr>
              <a:buFont typeface="Arial,Sans-Serif"/>
              <a:buChar char="•"/>
            </a:pPr>
            <a:endParaRPr lang="en-US" sz="1600" dirty="0"/>
          </a:p>
          <a:p>
            <a:pPr marL="342900" indent="-342900">
              <a:lnSpc>
                <a:spcPct val="90000"/>
              </a:lnSpc>
              <a:buClr>
                <a:srgbClr val="1287C3"/>
              </a:buClr>
              <a:buFont typeface="Arial,Sans-Serif"/>
              <a:buChar char="•"/>
            </a:pPr>
            <a:endParaRPr lang="en-US" sz="1600" dirty="0"/>
          </a:p>
          <a:p>
            <a:pPr marL="0" indent="0">
              <a:lnSpc>
                <a:spcPct val="90000"/>
              </a:lnSpc>
              <a:buClr>
                <a:srgbClr val="1287C3"/>
              </a:buClr>
              <a:buNone/>
            </a:pPr>
            <a:endParaRPr lang="en-US" sz="1900" dirty="0"/>
          </a:p>
          <a:p>
            <a:pPr marL="342900" indent="-342900">
              <a:lnSpc>
                <a:spcPct val="90000"/>
              </a:lnSpc>
              <a:buClr>
                <a:srgbClr val="1287C3"/>
              </a:buClr>
              <a:buFont typeface="Arial,Sans-Serif"/>
              <a:buChar char="•"/>
            </a:pPr>
            <a:endParaRPr lang="en-US" sz="1900" dirty="0"/>
          </a:p>
        </p:txBody>
      </p:sp>
      <p:sp>
        <p:nvSpPr>
          <p:cNvPr id="4" name="TextBox 3">
            <a:extLst>
              <a:ext uri="{FF2B5EF4-FFF2-40B4-BE49-F238E27FC236}">
                <a16:creationId xmlns:a16="http://schemas.microsoft.com/office/drawing/2014/main" id="{D7F82C1E-1D0C-FB44-3BF8-7C7858C2FD0D}"/>
              </a:ext>
            </a:extLst>
          </p:cNvPr>
          <p:cNvSpPr txBox="1"/>
          <p:nvPr/>
        </p:nvSpPr>
        <p:spPr>
          <a:xfrm>
            <a:off x="10129312" y="1880851"/>
            <a:ext cx="4865931"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har char="•"/>
            </a:pPr>
            <a:endParaRPr lang="en-US" sz="1900">
              <a:cs typeface="Arial"/>
            </a:endParaRPr>
          </a:p>
        </p:txBody>
      </p:sp>
      <p:sp>
        <p:nvSpPr>
          <p:cNvPr id="6" name="Content Placeholder 2">
            <a:extLst>
              <a:ext uri="{FF2B5EF4-FFF2-40B4-BE49-F238E27FC236}">
                <a16:creationId xmlns:a16="http://schemas.microsoft.com/office/drawing/2014/main" id="{0ADF4A0D-87AE-BE4B-839E-F28A69165F4E}"/>
              </a:ext>
            </a:extLst>
          </p:cNvPr>
          <p:cNvSpPr>
            <a:spLocks noGrp="1"/>
          </p:cNvSpPr>
          <p:nvPr/>
        </p:nvSpPr>
        <p:spPr>
          <a:xfrm>
            <a:off x="6703415" y="1339806"/>
            <a:ext cx="4866015" cy="4823423"/>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spcBef>
                <a:spcPts val="0"/>
              </a:spcBef>
              <a:spcAft>
                <a:spcPts val="0"/>
              </a:spcAft>
              <a:buClr>
                <a:srgbClr val="1287C3"/>
              </a:buClr>
              <a:buNone/>
            </a:pPr>
            <a:r>
              <a:rPr lang="en-US" sz="1900" dirty="0"/>
              <a:t>      </a:t>
            </a:r>
            <a:r>
              <a:rPr lang="en-US" sz="1900" b="1" i="1" u="sng" dirty="0"/>
              <a:t>Umer Munir – Coder</a:t>
            </a:r>
            <a:endParaRPr lang="en-US" b="1" i="1" u="sng" dirty="0"/>
          </a:p>
          <a:p>
            <a:pPr>
              <a:spcBef>
                <a:spcPts val="0"/>
              </a:spcBef>
              <a:spcAft>
                <a:spcPts val="0"/>
              </a:spcAft>
            </a:pPr>
            <a:r>
              <a:rPr lang="en-US" sz="1600" dirty="0"/>
              <a:t>Lead the development team in designing project </a:t>
            </a:r>
          </a:p>
          <a:p>
            <a:pPr>
              <a:spcBef>
                <a:spcPts val="0"/>
              </a:spcBef>
              <a:spcAft>
                <a:spcPts val="0"/>
              </a:spcAft>
              <a:buClr>
                <a:srgbClr val="1287C3"/>
              </a:buClr>
            </a:pPr>
            <a:r>
              <a:rPr lang="en-US" sz="1600" dirty="0"/>
              <a:t>Gave out tasks and assisted well</a:t>
            </a:r>
          </a:p>
          <a:p>
            <a:pPr>
              <a:spcBef>
                <a:spcPts val="0"/>
              </a:spcBef>
              <a:spcAft>
                <a:spcPts val="0"/>
              </a:spcAft>
              <a:buClr>
                <a:srgbClr val="1287C3"/>
              </a:buClr>
            </a:pPr>
            <a:endParaRPr lang="en-US" sz="1900" b="1" i="1" u="sng" dirty="0"/>
          </a:p>
          <a:p>
            <a:pPr marL="0" indent="0">
              <a:spcBef>
                <a:spcPts val="0"/>
              </a:spcBef>
              <a:spcAft>
                <a:spcPts val="0"/>
              </a:spcAft>
              <a:buClr>
                <a:srgbClr val="1287C3"/>
              </a:buClr>
              <a:buNone/>
            </a:pPr>
            <a:r>
              <a:rPr lang="en-US" sz="1900" b="1" i="1" u="sng" dirty="0"/>
              <a:t>Muhammad Khan  -Coder/Designer</a:t>
            </a:r>
          </a:p>
          <a:p>
            <a:pPr>
              <a:spcBef>
                <a:spcPts val="0"/>
              </a:spcBef>
              <a:spcAft>
                <a:spcPts val="0"/>
              </a:spcAft>
              <a:buClr>
                <a:srgbClr val="1287C3"/>
              </a:buClr>
            </a:pPr>
            <a:r>
              <a:rPr lang="en-US" sz="1400" dirty="0"/>
              <a:t>Helped design the website</a:t>
            </a:r>
          </a:p>
          <a:p>
            <a:pPr>
              <a:spcBef>
                <a:spcPts val="0"/>
              </a:spcBef>
              <a:spcAft>
                <a:spcPts val="0"/>
              </a:spcAft>
              <a:buClr>
                <a:srgbClr val="1287C3"/>
              </a:buClr>
            </a:pPr>
            <a:r>
              <a:rPr lang="en-US" sz="1400" dirty="0"/>
              <a:t>Designed the sketches </a:t>
            </a:r>
          </a:p>
          <a:p>
            <a:pPr>
              <a:spcBef>
                <a:spcPts val="0"/>
              </a:spcBef>
              <a:spcAft>
                <a:spcPts val="0"/>
              </a:spcAft>
              <a:buClr>
                <a:srgbClr val="1287C3"/>
              </a:buClr>
            </a:pPr>
            <a:endParaRPr lang="en-US" sz="1900" b="1" i="1" u="sng" dirty="0"/>
          </a:p>
          <a:p>
            <a:pPr marL="0" indent="0">
              <a:spcBef>
                <a:spcPts val="0"/>
              </a:spcBef>
              <a:spcAft>
                <a:spcPts val="0"/>
              </a:spcAft>
              <a:buClr>
                <a:srgbClr val="1287C3"/>
              </a:buClr>
              <a:buNone/>
            </a:pPr>
            <a:r>
              <a:rPr lang="en-US" sz="1900" b="1" i="1" u="sng" dirty="0"/>
              <a:t>Waleed Hassan – Researcher</a:t>
            </a:r>
            <a:endParaRPr lang="en-US" b="1" dirty="0"/>
          </a:p>
          <a:p>
            <a:pPr>
              <a:spcBef>
                <a:spcPts val="0"/>
              </a:spcBef>
              <a:spcAft>
                <a:spcPts val="0"/>
              </a:spcAft>
            </a:pPr>
            <a:r>
              <a:rPr lang="en-US" sz="1600" dirty="0"/>
              <a:t>Did research for the website to see what could be added</a:t>
            </a:r>
          </a:p>
          <a:p>
            <a:pPr>
              <a:spcBef>
                <a:spcPts val="0"/>
              </a:spcBef>
              <a:spcAft>
                <a:spcPts val="0"/>
              </a:spcAft>
              <a:buClr>
                <a:srgbClr val="1287C3"/>
              </a:buClr>
            </a:pPr>
            <a:r>
              <a:rPr lang="en-US" sz="1600" dirty="0"/>
              <a:t>Found universities with positive reviews</a:t>
            </a:r>
          </a:p>
          <a:p>
            <a:pPr>
              <a:spcBef>
                <a:spcPts val="0"/>
              </a:spcBef>
              <a:spcAft>
                <a:spcPts val="0"/>
              </a:spcAft>
              <a:buClr>
                <a:srgbClr val="1287C3"/>
              </a:buClr>
              <a:buFont typeface="Arial"/>
              <a:buChar char="•"/>
            </a:pPr>
            <a:endParaRPr lang="en-US" sz="1900" b="1" i="1" u="sng" dirty="0"/>
          </a:p>
          <a:p>
            <a:pPr marL="342900" indent="-342900">
              <a:lnSpc>
                <a:spcPct val="90000"/>
              </a:lnSpc>
              <a:buClr>
                <a:srgbClr val="1287C3"/>
              </a:buClr>
              <a:buFont typeface="Arial,Sans-Serif"/>
              <a:buChar char="•"/>
            </a:pPr>
            <a:endParaRPr lang="en-US" sz="1900" dirty="0"/>
          </a:p>
        </p:txBody>
      </p:sp>
      <p:pic>
        <p:nvPicPr>
          <p:cNvPr id="7" name="Picture 4" descr="Logo, company name&#10;&#10;Description automatically generated">
            <a:extLst>
              <a:ext uri="{FF2B5EF4-FFF2-40B4-BE49-F238E27FC236}">
                <a16:creationId xmlns:a16="http://schemas.microsoft.com/office/drawing/2014/main" id="{B94B6A60-6E69-A2DD-4207-1277F587AB8B}"/>
              </a:ext>
            </a:extLst>
          </p:cNvPr>
          <p:cNvPicPr>
            <a:picLocks noChangeAspect="1"/>
          </p:cNvPicPr>
          <p:nvPr/>
        </p:nvPicPr>
        <p:blipFill>
          <a:blip r:embed="rId5"/>
          <a:stretch>
            <a:fillRect/>
          </a:stretch>
        </p:blipFill>
        <p:spPr>
          <a:xfrm>
            <a:off x="9689659" y="92833"/>
            <a:ext cx="2395627" cy="1059224"/>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12" name="Video 11">
            <a:hlinkClick r:id="" action="ppaction://media"/>
            <a:extLst>
              <a:ext uri="{FF2B5EF4-FFF2-40B4-BE49-F238E27FC236}">
                <a16:creationId xmlns:a16="http://schemas.microsoft.com/office/drawing/2014/main" id="{6876B1A0-1FCE-85B9-BB21-DD5C8374AB10}"/>
              </a:ext>
            </a:extLst>
          </p:cNvPr>
          <p:cNvPicPr>
            <a:picLocks noChangeAspect="1"/>
          </p:cNvPicPr>
          <p:nvPr>
            <a:videoFile r:link="rId1"/>
            <p:extLst>
              <p:ext uri="{DAA4B4D4-6D71-4841-9C94-3DE7FCFB9230}">
                <p14:media xmlns:p14="http://schemas.microsoft.com/office/powerpoint/2010/main" r:embed="rId2">
                  <p14:trim end="1899.526"/>
                </p14:media>
              </p:ext>
              <p:ext uri="{42D2F446-02D8-4167-A562-619A0277C38B}">
                <p15:isNarration xmlns:p15="http://schemas.microsoft.com/office/powerpoint/2012/main" val="1"/>
              </p:ext>
            </p:extLst>
          </p:nvPr>
        </p:nvPicPr>
        <p:blipFill>
          <a:blip r:embed="rId6"/>
          <a:srcRect l="21875" r="21875"/>
          <a:stretch>
            <a:fillRect/>
          </a:stretch>
        </p:blipFill>
        <p:spPr>
          <a:xfrm>
            <a:off x="11569430" y="6188418"/>
            <a:ext cx="515856" cy="515856"/>
          </a:xfrm>
          <a:prstGeom prst="ellipse">
            <a:avLst/>
          </a:prstGeom>
        </p:spPr>
      </p:pic>
    </p:spTree>
    <p:extLst>
      <p:ext uri="{BB962C8B-B14F-4D97-AF65-F5344CB8AC3E}">
        <p14:creationId xmlns:p14="http://schemas.microsoft.com/office/powerpoint/2010/main" val="3029514135"/>
      </p:ext>
    </p:extLst>
  </p:cSld>
  <p:clrMapOvr>
    <a:masterClrMapping/>
  </p:clrMapOvr>
  <mc:AlternateContent xmlns:mc="http://schemas.openxmlformats.org/markup-compatibility/2006" xmlns:p14="http://schemas.microsoft.com/office/powerpoint/2010/main">
    <mc:Choice Requires="p14">
      <p:transition spd="slow" p14:dur="2000" advTm="89078"/>
    </mc:Choice>
    <mc:Fallback xmlns="">
      <p:transition spd="slow" advTm="89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100000">
                <p:cTn id="12" fill="hold" display="0">
                  <p:stCondLst>
                    <p:cond delay="indefinite"/>
                  </p:stCondLst>
                </p:cTn>
                <p:tgtEl>
                  <p:spTgt spid="12"/>
                </p:tgtEl>
              </p:cMediaNode>
            </p:video>
            <p:seq concurrent="1" nextAc="seek">
              <p:cTn id="13" restart="whenNotActive" fill="hold" evtFilter="cancelBubble" nodeType="interactiveSeq">
                <p:stCondLst>
                  <p:cond evt="onClick" delay="0">
                    <p:tgtEl>
                      <p:spTgt spid="12"/>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79ADA-46F6-9EF8-AEDC-183896F8E17B}"/>
              </a:ext>
            </a:extLst>
          </p:cNvPr>
          <p:cNvSpPr>
            <a:spLocks noGrp="1"/>
          </p:cNvSpPr>
          <p:nvPr>
            <p:ph type="title"/>
          </p:nvPr>
        </p:nvSpPr>
        <p:spPr>
          <a:xfrm>
            <a:off x="739843" y="409616"/>
            <a:ext cx="10018713" cy="1106838"/>
          </a:xfrm>
        </p:spPr>
        <p:txBody>
          <a:bodyPr/>
          <a:lstStyle/>
          <a:p>
            <a:r>
              <a:rPr lang="en-US" dirty="0"/>
              <a:t>How we managed our workload</a:t>
            </a:r>
          </a:p>
        </p:txBody>
      </p:sp>
      <p:sp>
        <p:nvSpPr>
          <p:cNvPr id="3" name="Content Placeholder 2">
            <a:extLst>
              <a:ext uri="{FF2B5EF4-FFF2-40B4-BE49-F238E27FC236}">
                <a16:creationId xmlns:a16="http://schemas.microsoft.com/office/drawing/2014/main" id="{7BBAD372-0F79-DCD2-3160-4E61D88697C1}"/>
              </a:ext>
            </a:extLst>
          </p:cNvPr>
          <p:cNvSpPr>
            <a:spLocks noGrp="1"/>
          </p:cNvSpPr>
          <p:nvPr>
            <p:ph idx="1"/>
          </p:nvPr>
        </p:nvSpPr>
        <p:spPr>
          <a:xfrm>
            <a:off x="1861157" y="1607989"/>
            <a:ext cx="9026315" cy="4280140"/>
          </a:xfrm>
        </p:spPr>
        <p:txBody>
          <a:bodyPr>
            <a:normAutofit/>
          </a:bodyPr>
          <a:lstStyle/>
          <a:p>
            <a:pPr marL="0" indent="0">
              <a:lnSpc>
                <a:spcPct val="90000"/>
              </a:lnSpc>
              <a:buNone/>
            </a:pPr>
            <a:r>
              <a:rPr lang="en-US" sz="2000" dirty="0"/>
              <a:t>          </a:t>
            </a:r>
            <a:r>
              <a:rPr lang="en-US" sz="2000" b="1" i="1" u="sng" dirty="0"/>
              <a:t>What software we used</a:t>
            </a:r>
            <a:endParaRPr lang="en-US" sz="2800" b="1" i="1" u="sng" dirty="0"/>
          </a:p>
          <a:p>
            <a:pPr marL="342900" indent="-342900">
              <a:lnSpc>
                <a:spcPct val="90000"/>
              </a:lnSpc>
            </a:pPr>
            <a:r>
              <a:rPr lang="en-US" sz="1800" dirty="0"/>
              <a:t>Microsoft Teams for meetings and discussions</a:t>
            </a:r>
          </a:p>
          <a:p>
            <a:pPr marL="342900" indent="-342900">
              <a:lnSpc>
                <a:spcPct val="90000"/>
              </a:lnSpc>
            </a:pPr>
            <a:r>
              <a:rPr lang="en-US" sz="1800" dirty="0"/>
              <a:t>Microdot Office 365 to share our work</a:t>
            </a:r>
          </a:p>
          <a:p>
            <a:pPr marL="342900" indent="-342900">
              <a:lnSpc>
                <a:spcPct val="90000"/>
              </a:lnSpc>
            </a:pPr>
            <a:r>
              <a:rPr lang="en-US" sz="1800" dirty="0"/>
              <a:t>WhatsApp for communication via mobile</a:t>
            </a:r>
          </a:p>
          <a:p>
            <a:pPr marL="0" indent="0">
              <a:lnSpc>
                <a:spcPct val="90000"/>
              </a:lnSpc>
              <a:buNone/>
            </a:pPr>
            <a:endParaRPr lang="en-US" sz="1600" dirty="0"/>
          </a:p>
          <a:p>
            <a:pPr marL="0" indent="0">
              <a:lnSpc>
                <a:spcPct val="90000"/>
              </a:lnSpc>
              <a:buClr>
                <a:srgbClr val="1287C3"/>
              </a:buClr>
              <a:buNone/>
            </a:pPr>
            <a:endParaRPr lang="en-US" sz="1900" dirty="0"/>
          </a:p>
          <a:p>
            <a:pPr marL="342900" indent="-342900">
              <a:lnSpc>
                <a:spcPct val="90000"/>
              </a:lnSpc>
              <a:buClr>
                <a:srgbClr val="1287C3"/>
              </a:buClr>
              <a:buFont typeface="Arial,Sans-Serif"/>
              <a:buChar char="•"/>
            </a:pPr>
            <a:endParaRPr lang="en-US" sz="1900" dirty="0"/>
          </a:p>
        </p:txBody>
      </p:sp>
      <p:sp>
        <p:nvSpPr>
          <p:cNvPr id="4" name="TextBox 3">
            <a:extLst>
              <a:ext uri="{FF2B5EF4-FFF2-40B4-BE49-F238E27FC236}">
                <a16:creationId xmlns:a16="http://schemas.microsoft.com/office/drawing/2014/main" id="{D7F82C1E-1D0C-FB44-3BF8-7C7858C2FD0D}"/>
              </a:ext>
            </a:extLst>
          </p:cNvPr>
          <p:cNvSpPr txBox="1"/>
          <p:nvPr/>
        </p:nvSpPr>
        <p:spPr>
          <a:xfrm>
            <a:off x="10129312" y="1880851"/>
            <a:ext cx="4865931"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har char="•"/>
            </a:pPr>
            <a:endParaRPr lang="en-US" sz="1900">
              <a:cs typeface="Arial"/>
            </a:endParaRPr>
          </a:p>
        </p:txBody>
      </p:sp>
      <p:pic>
        <p:nvPicPr>
          <p:cNvPr id="7" name="Picture 4" descr="Logo, company name&#10;&#10;Description automatically generated">
            <a:extLst>
              <a:ext uri="{FF2B5EF4-FFF2-40B4-BE49-F238E27FC236}">
                <a16:creationId xmlns:a16="http://schemas.microsoft.com/office/drawing/2014/main" id="{B94B6A60-6E69-A2DD-4207-1277F587AB8B}"/>
              </a:ext>
            </a:extLst>
          </p:cNvPr>
          <p:cNvPicPr>
            <a:picLocks noChangeAspect="1"/>
          </p:cNvPicPr>
          <p:nvPr/>
        </p:nvPicPr>
        <p:blipFill>
          <a:blip r:embed="rId3"/>
          <a:stretch>
            <a:fillRect/>
          </a:stretch>
        </p:blipFill>
        <p:spPr>
          <a:xfrm>
            <a:off x="9689659" y="92833"/>
            <a:ext cx="2395627" cy="1059224"/>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2050" name="Picture 2" descr="Image result for teams logp">
            <a:extLst>
              <a:ext uri="{FF2B5EF4-FFF2-40B4-BE49-F238E27FC236}">
                <a16:creationId xmlns:a16="http://schemas.microsoft.com/office/drawing/2014/main" id="{9AD2AC02-C36C-8DDC-499D-337A452A9FE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243" r="11198"/>
          <a:stretch/>
        </p:blipFill>
        <p:spPr bwMode="auto">
          <a:xfrm rot="249898">
            <a:off x="9628013" y="2322877"/>
            <a:ext cx="1624614" cy="128021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office 365 logo">
            <a:extLst>
              <a:ext uri="{FF2B5EF4-FFF2-40B4-BE49-F238E27FC236}">
                <a16:creationId xmlns:a16="http://schemas.microsoft.com/office/drawing/2014/main" id="{F81F44CD-7EE1-99F3-F9F1-0461A66B320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498633">
            <a:off x="7515283" y="3699435"/>
            <a:ext cx="1998153" cy="111698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whastsapp logo">
            <a:extLst>
              <a:ext uri="{FF2B5EF4-FFF2-40B4-BE49-F238E27FC236}">
                <a16:creationId xmlns:a16="http://schemas.microsoft.com/office/drawing/2014/main" id="{6F6191D6-A157-452C-1E37-28FE0C2EE39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411384">
            <a:off x="9908093" y="4915097"/>
            <a:ext cx="1064454" cy="1088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9917030"/>
      </p:ext>
    </p:extLst>
  </p:cSld>
  <p:clrMapOvr>
    <a:masterClrMapping/>
  </p:clrMapOvr>
  <mc:AlternateContent xmlns:mc="http://schemas.openxmlformats.org/markup-compatibility/2006" xmlns:p14="http://schemas.microsoft.com/office/powerpoint/2010/main">
    <mc:Choice Requires="p14">
      <p:transition spd="slow" p14:dur="2000" advTm="89078"/>
    </mc:Choice>
    <mc:Fallback xmlns="">
      <p:transition spd="slow" advTm="8907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FC78A-EF5F-9A21-9175-45529668A558}"/>
              </a:ext>
            </a:extLst>
          </p:cNvPr>
          <p:cNvSpPr>
            <a:spLocks noGrp="1"/>
          </p:cNvSpPr>
          <p:nvPr>
            <p:ph type="title"/>
          </p:nvPr>
        </p:nvSpPr>
        <p:spPr>
          <a:xfrm>
            <a:off x="3087736" y="1153669"/>
            <a:ext cx="7345891" cy="1413933"/>
          </a:xfrm>
        </p:spPr>
        <p:txBody>
          <a:bodyPr vert="horz" lIns="91440" tIns="45720" rIns="91440" bIns="45720" rtlCol="0" anchor="ctr">
            <a:normAutofit/>
          </a:bodyPr>
          <a:lstStyle/>
          <a:p>
            <a:r>
              <a:rPr lang="en-US" b="1"/>
              <a:t>What's our IDEA? </a:t>
            </a:r>
            <a:r>
              <a:rPr lang="en-US"/>
              <a:t> </a:t>
            </a:r>
          </a:p>
        </p:txBody>
      </p:sp>
      <p:pic>
        <p:nvPicPr>
          <p:cNvPr id="5" name="Picture 4" descr="White bulbs with a yellow one standing out">
            <a:extLst>
              <a:ext uri="{FF2B5EF4-FFF2-40B4-BE49-F238E27FC236}">
                <a16:creationId xmlns:a16="http://schemas.microsoft.com/office/drawing/2014/main" id="{84B83C11-F4F1-2327-8645-066392A2FAB9}"/>
              </a:ext>
            </a:extLst>
          </p:cNvPr>
          <p:cNvPicPr>
            <a:picLocks noChangeAspect="1"/>
          </p:cNvPicPr>
          <p:nvPr/>
        </p:nvPicPr>
        <p:blipFill rotWithShape="1">
          <a:blip r:embed="rId7"/>
          <a:srcRect l="43121" r="23210" b="-1"/>
          <a:stretch/>
        </p:blipFill>
        <p:spPr>
          <a:xfrm>
            <a:off x="20" y="10"/>
            <a:ext cx="3469039" cy="6857990"/>
          </a:xfrm>
          <a:custGeom>
            <a:avLst/>
            <a:gdLst/>
            <a:ahLst/>
            <a:cxnLst/>
            <a:rect l="l" t="t" r="r" b="b"/>
            <a:pathLst>
              <a:path w="3458633" h="6858000">
                <a:moveTo>
                  <a:pt x="0" y="0"/>
                </a:moveTo>
                <a:lnTo>
                  <a:pt x="3174999" y="0"/>
                </a:lnTo>
                <a:lnTo>
                  <a:pt x="2294466" y="5223932"/>
                </a:lnTo>
                <a:lnTo>
                  <a:pt x="3458633" y="6853767"/>
                </a:lnTo>
                <a:lnTo>
                  <a:pt x="0" y="6858000"/>
                </a:lnTo>
                <a:lnTo>
                  <a:pt x="0" y="0"/>
                </a:lnTo>
                <a:close/>
              </a:path>
            </a:pathLst>
          </a:custGeom>
          <a:ln w="38100">
            <a:noFill/>
          </a:ln>
          <a:effectLst/>
        </p:spPr>
      </p:pic>
      <p:sp>
        <p:nvSpPr>
          <p:cNvPr id="7" name="TextBox 6">
            <a:extLst>
              <a:ext uri="{FF2B5EF4-FFF2-40B4-BE49-F238E27FC236}">
                <a16:creationId xmlns:a16="http://schemas.microsoft.com/office/drawing/2014/main" id="{205067D7-3472-321B-51CF-B06FAF48EA3F}"/>
              </a:ext>
            </a:extLst>
          </p:cNvPr>
          <p:cNvSpPr txBox="1"/>
          <p:nvPr/>
        </p:nvSpPr>
        <p:spPr>
          <a:xfrm>
            <a:off x="3863659" y="1946704"/>
            <a:ext cx="7659156" cy="2287013"/>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marL="285750" indent="-285750" defTabSz="457200">
              <a:spcBef>
                <a:spcPct val="20000"/>
              </a:spcBef>
              <a:spcAft>
                <a:spcPts val="600"/>
              </a:spcAft>
              <a:buClr>
                <a:schemeClr val="accent1">
                  <a:lumMod val="75000"/>
                </a:schemeClr>
              </a:buClr>
              <a:buSzPct val="145000"/>
              <a:buFont typeface="Arial"/>
              <a:buChar char="•"/>
            </a:pPr>
            <a:endParaRPr lang="en-US"/>
          </a:p>
        </p:txBody>
      </p:sp>
      <p:pic>
        <p:nvPicPr>
          <p:cNvPr id="8" name="Picture 4" descr="Logo, company name&#10;&#10;Description automatically generated">
            <a:extLst>
              <a:ext uri="{FF2B5EF4-FFF2-40B4-BE49-F238E27FC236}">
                <a16:creationId xmlns:a16="http://schemas.microsoft.com/office/drawing/2014/main" id="{2BB008D1-001B-4EE6-EFB5-44FA64FFBB9D}"/>
              </a:ext>
            </a:extLst>
          </p:cNvPr>
          <p:cNvPicPr>
            <a:picLocks noChangeAspect="1"/>
          </p:cNvPicPr>
          <p:nvPr/>
        </p:nvPicPr>
        <p:blipFill>
          <a:blip r:embed="rId8"/>
          <a:stretch>
            <a:fillRect/>
          </a:stretch>
        </p:blipFill>
        <p:spPr>
          <a:xfrm>
            <a:off x="9689659" y="92833"/>
            <a:ext cx="2395627" cy="1059224"/>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18" name="Title 1">
            <a:extLst>
              <a:ext uri="{FF2B5EF4-FFF2-40B4-BE49-F238E27FC236}">
                <a16:creationId xmlns:a16="http://schemas.microsoft.com/office/drawing/2014/main" id="{34D313E5-0B16-6F13-A1DF-DCA1D4CFD00C}"/>
              </a:ext>
            </a:extLst>
          </p:cNvPr>
          <p:cNvSpPr txBox="1">
            <a:spLocks/>
          </p:cNvSpPr>
          <p:nvPr/>
        </p:nvSpPr>
        <p:spPr>
          <a:xfrm>
            <a:off x="3174670" y="3341914"/>
            <a:ext cx="7345891" cy="1413933"/>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t>Who's it aimed at? </a:t>
            </a:r>
            <a:r>
              <a:rPr lang="en-US" dirty="0"/>
              <a:t> </a:t>
            </a:r>
          </a:p>
        </p:txBody>
      </p:sp>
      <p:pic>
        <p:nvPicPr>
          <p:cNvPr id="19" name="Picture 19" descr="Icon&#10;&#10;Description automatically generated">
            <a:extLst>
              <a:ext uri="{FF2B5EF4-FFF2-40B4-BE49-F238E27FC236}">
                <a16:creationId xmlns:a16="http://schemas.microsoft.com/office/drawing/2014/main" id="{5C539F86-7B63-07B2-888A-9C1334D2F6CC}"/>
              </a:ext>
            </a:extLst>
          </p:cNvPr>
          <p:cNvPicPr>
            <a:picLocks noChangeAspect="1"/>
          </p:cNvPicPr>
          <p:nvPr/>
        </p:nvPicPr>
        <p:blipFill rotWithShape="1">
          <a:blip r:embed="rId9"/>
          <a:srcRect l="9960" t="8889" r="9562" b="14444"/>
          <a:stretch/>
        </p:blipFill>
        <p:spPr>
          <a:xfrm rot="360000">
            <a:off x="10646971" y="5321629"/>
            <a:ext cx="1409167" cy="1441042"/>
          </a:xfrm>
          <a:prstGeom prst="rect">
            <a:avLst/>
          </a:prstGeom>
        </p:spPr>
      </p:pic>
      <p:sp>
        <p:nvSpPr>
          <p:cNvPr id="20" name="TextBox 19">
            <a:extLst>
              <a:ext uri="{FF2B5EF4-FFF2-40B4-BE49-F238E27FC236}">
                <a16:creationId xmlns:a16="http://schemas.microsoft.com/office/drawing/2014/main" id="{A67EADC9-9F86-A1C2-BB1E-B8EACC475F0A}"/>
              </a:ext>
            </a:extLst>
          </p:cNvPr>
          <p:cNvSpPr txBox="1"/>
          <p:nvPr/>
        </p:nvSpPr>
        <p:spPr>
          <a:xfrm>
            <a:off x="3576672" y="3671892"/>
            <a:ext cx="6402351" cy="2633904"/>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marL="285750" indent="-285750" defTabSz="457200">
              <a:spcBef>
                <a:spcPct val="20000"/>
              </a:spcBef>
              <a:spcAft>
                <a:spcPts val="600"/>
              </a:spcAft>
              <a:buClr>
                <a:schemeClr val="accent1">
                  <a:lumMod val="75000"/>
                </a:schemeClr>
              </a:buClr>
              <a:buSzPct val="145000"/>
              <a:buFont typeface="Arial"/>
              <a:buChar char="•"/>
            </a:pPr>
            <a:endParaRPr lang="en-US"/>
          </a:p>
        </p:txBody>
      </p:sp>
      <p:pic>
        <p:nvPicPr>
          <p:cNvPr id="30" name="Video 29">
            <a:hlinkClick r:id="" action="ppaction://media"/>
            <a:extLst>
              <a:ext uri="{FF2B5EF4-FFF2-40B4-BE49-F238E27FC236}">
                <a16:creationId xmlns:a16="http://schemas.microsoft.com/office/drawing/2014/main" id="{40FA3E49-A959-56B5-CA46-16D6640AB3EA}"/>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10"/>
          <a:srcRect l="21875" r="21875"/>
          <a:stretch>
            <a:fillRect/>
          </a:stretch>
        </p:blipFill>
        <p:spPr>
          <a:xfrm>
            <a:off x="11506110" y="4630443"/>
            <a:ext cx="621484" cy="621484"/>
          </a:xfrm>
          <a:prstGeom prst="ellipse">
            <a:avLst/>
          </a:prstGeom>
        </p:spPr>
      </p:pic>
    </p:spTree>
    <p:custDataLst>
      <p:tags r:id="rId1"/>
    </p:custDataLst>
    <p:extLst>
      <p:ext uri="{BB962C8B-B14F-4D97-AF65-F5344CB8AC3E}">
        <p14:creationId xmlns:p14="http://schemas.microsoft.com/office/powerpoint/2010/main" val="2329015935"/>
      </p:ext>
    </p:extLst>
  </p:cSld>
  <p:clrMapOvr>
    <a:masterClrMapping/>
  </p:clrMapOvr>
  <p:transition spd="slow" advTm="91093">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wipe(down)">
                                      <p:cBhvr>
                                        <p:cTn id="2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30"/>
                </p:tgtEl>
              </p:cMediaNode>
            </p:video>
            <p:seq concurrent="1" nextAc="seek">
              <p:cTn id="23" restart="whenNotActive" fill="hold" evtFilter="cancelBubble" nodeType="interactiveSeq">
                <p:stCondLst>
                  <p:cond evt="onClick" delay="0">
                    <p:tgtEl>
                      <p:spTgt spid="30"/>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30"/>
                                        </p:tgtEl>
                                      </p:cBhvr>
                                    </p:cmd>
                                  </p:childTnLst>
                                </p:cTn>
                              </p:par>
                            </p:childTnLst>
                          </p:cTn>
                        </p:par>
                      </p:childTnLst>
                    </p:cTn>
                  </p:par>
                </p:childTnLst>
              </p:cTn>
              <p:nextCondLst>
                <p:cond evt="onClick" delay="0">
                  <p:tgtEl>
                    <p:spTgt spid="30"/>
                  </p:tgtEl>
                </p:cond>
              </p:nextCondLst>
            </p:seq>
          </p:childTnLst>
        </p:cTn>
      </p:par>
    </p:tnLst>
    <p:bldLst>
      <p:bldP spid="2" grpId="0"/>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2FEB4-2F8C-B965-3C63-65DF65ABDBFB}"/>
              </a:ext>
            </a:extLst>
          </p:cNvPr>
          <p:cNvSpPr>
            <a:spLocks noGrp="1"/>
          </p:cNvSpPr>
          <p:nvPr>
            <p:ph type="title"/>
          </p:nvPr>
        </p:nvSpPr>
        <p:spPr>
          <a:xfrm>
            <a:off x="1258186" y="406075"/>
            <a:ext cx="8534400" cy="1507067"/>
          </a:xfrm>
        </p:spPr>
        <p:txBody>
          <a:bodyPr vert="horz" lIns="91440" tIns="45720" rIns="91440" bIns="45720" rtlCol="0">
            <a:normAutofit/>
          </a:bodyPr>
          <a:lstStyle/>
          <a:p>
            <a:pPr>
              <a:lnSpc>
                <a:spcPct val="90000"/>
              </a:lnSpc>
            </a:pPr>
            <a:r>
              <a:rPr lang="en-US" sz="2800">
                <a:ea typeface="+mj-lt"/>
                <a:cs typeface="+mj-lt"/>
              </a:rPr>
              <a:t>Preliminary Designs/Sketches</a:t>
            </a:r>
          </a:p>
        </p:txBody>
      </p:sp>
      <p:pic>
        <p:nvPicPr>
          <p:cNvPr id="5" name="Content Placeholder 4" descr="Graphical user interface, website&#10;&#10;Description automatically generated">
            <a:extLst>
              <a:ext uri="{FF2B5EF4-FFF2-40B4-BE49-F238E27FC236}">
                <a16:creationId xmlns:a16="http://schemas.microsoft.com/office/drawing/2014/main" id="{25C69864-CC2F-DF6D-DE4C-70D60F0BD690}"/>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1804388" y="1830415"/>
            <a:ext cx="3445706" cy="4091774"/>
          </a:xfrm>
          <a:prstGeom prst="rect">
            <a:avLst/>
          </a:prstGeom>
          <a:ln>
            <a:noFill/>
          </a:ln>
          <a:effectLst>
            <a:outerShdw blurRad="292100" dist="139700" dir="2700000" algn="tl" rotWithShape="0">
              <a:srgbClr val="333333">
                <a:alpha val="65000"/>
              </a:srgbClr>
            </a:outerShdw>
          </a:effectLst>
        </p:spPr>
      </p:pic>
      <p:pic>
        <p:nvPicPr>
          <p:cNvPr id="7" name="Picture 6" descr="Graphical user interface, website&#10;&#10;Description automatically generated">
            <a:extLst>
              <a:ext uri="{FF2B5EF4-FFF2-40B4-BE49-F238E27FC236}">
                <a16:creationId xmlns:a16="http://schemas.microsoft.com/office/drawing/2014/main" id="{7B254EA8-E2A6-B47B-E9AC-8AA41120E49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44833" y="1712467"/>
            <a:ext cx="5270336" cy="4503207"/>
          </a:xfrm>
          <a:prstGeom prst="rect">
            <a:avLst/>
          </a:prstGeom>
        </p:spPr>
      </p:pic>
      <p:pic>
        <p:nvPicPr>
          <p:cNvPr id="8" name="Picture 4" descr="Logo, company name&#10;&#10;Description automatically generated">
            <a:extLst>
              <a:ext uri="{FF2B5EF4-FFF2-40B4-BE49-F238E27FC236}">
                <a16:creationId xmlns:a16="http://schemas.microsoft.com/office/drawing/2014/main" id="{9DECC715-E676-BD2E-34DF-3F6E4DB5D276}"/>
              </a:ext>
            </a:extLst>
          </p:cNvPr>
          <p:cNvPicPr>
            <a:picLocks noChangeAspect="1"/>
          </p:cNvPicPr>
          <p:nvPr/>
        </p:nvPicPr>
        <p:blipFill>
          <a:blip r:embed="rId8"/>
          <a:stretch>
            <a:fillRect/>
          </a:stretch>
        </p:blipFill>
        <p:spPr>
          <a:xfrm>
            <a:off x="9689659" y="92833"/>
            <a:ext cx="2395627" cy="1059224"/>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23" name="Video 22">
            <a:hlinkClick r:id="" action="ppaction://media"/>
            <a:extLst>
              <a:ext uri="{FF2B5EF4-FFF2-40B4-BE49-F238E27FC236}">
                <a16:creationId xmlns:a16="http://schemas.microsoft.com/office/drawing/2014/main" id="{B3DB1E97-0039-77B6-3E65-E11A4B4AFB3A}"/>
              </a:ext>
            </a:extLst>
          </p:cNvPr>
          <p:cNvPicPr>
            <a:picLocks noChangeAspect="1"/>
          </p:cNvPicPr>
          <p:nvPr>
            <a:videoFile r:link="rId2"/>
            <p:extLst>
              <p:ext uri="{DAA4B4D4-6D71-4841-9C94-3DE7FCFB9230}">
                <p14:media xmlns:p14="http://schemas.microsoft.com/office/powerpoint/2010/main" r:embed="rId3">
                  <p14:trim end="632.3401"/>
                </p14:media>
              </p:ext>
              <p:ext uri="{42D2F446-02D8-4167-A562-619A0277C38B}">
                <p15:isNarration xmlns:p15="http://schemas.microsoft.com/office/powerpoint/2012/main" val="1"/>
              </p:ext>
            </p:extLst>
          </p:nvPr>
        </p:nvPicPr>
        <p:blipFill>
          <a:blip r:embed="rId9"/>
          <a:srcRect l="21875" r="21875"/>
          <a:stretch>
            <a:fillRect/>
          </a:stretch>
        </p:blipFill>
        <p:spPr>
          <a:xfrm>
            <a:off x="11632058" y="6298058"/>
            <a:ext cx="477646" cy="477646"/>
          </a:xfrm>
          <a:prstGeom prst="ellipse">
            <a:avLst/>
          </a:prstGeom>
        </p:spPr>
      </p:pic>
    </p:spTree>
    <p:custDataLst>
      <p:tags r:id="rId1"/>
    </p:custDataLst>
    <p:extLst>
      <p:ext uri="{BB962C8B-B14F-4D97-AF65-F5344CB8AC3E}">
        <p14:creationId xmlns:p14="http://schemas.microsoft.com/office/powerpoint/2010/main" val="930349049"/>
      </p:ext>
    </p:extLst>
  </p:cSld>
  <p:clrMapOvr>
    <a:masterClrMapping/>
  </p:clrMapOvr>
  <p:transition spd="slow" advTm="4464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anim calcmode="lin" valueType="num">
                                      <p:cBhvr>
                                        <p:cTn id="17" dur="1000" fill="hold"/>
                                        <p:tgtEl>
                                          <p:spTgt spid="5"/>
                                        </p:tgtEl>
                                        <p:attrNameLst>
                                          <p:attrName>ppt_x</p:attrName>
                                        </p:attrNameLst>
                                      </p:cBhvr>
                                      <p:tavLst>
                                        <p:tav tm="0">
                                          <p:val>
                                            <p:strVal val="#ppt_x"/>
                                          </p:val>
                                        </p:tav>
                                        <p:tav tm="100000">
                                          <p:val>
                                            <p:strVal val="#ppt_x"/>
                                          </p:val>
                                        </p:tav>
                                      </p:tavLst>
                                    </p:anim>
                                    <p:anim calcmode="lin" valueType="num">
                                      <p:cBhvr>
                                        <p:cTn id="1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500" fill="hold"/>
                                        <p:tgtEl>
                                          <p:spTgt spid="7"/>
                                        </p:tgtEl>
                                        <p:attrNameLst>
                                          <p:attrName>ppt_w</p:attrName>
                                        </p:attrNameLst>
                                      </p:cBhvr>
                                      <p:tavLst>
                                        <p:tav tm="0">
                                          <p:val>
                                            <p:fltVal val="0"/>
                                          </p:val>
                                        </p:tav>
                                        <p:tav tm="100000">
                                          <p:val>
                                            <p:strVal val="#ppt_w"/>
                                          </p:val>
                                        </p:tav>
                                      </p:tavLst>
                                    </p:anim>
                                    <p:anim calcmode="lin" valueType="num">
                                      <p:cBhvr>
                                        <p:cTn id="24" dur="500" fill="hold"/>
                                        <p:tgtEl>
                                          <p:spTgt spid="7"/>
                                        </p:tgtEl>
                                        <p:attrNameLst>
                                          <p:attrName>ppt_h</p:attrName>
                                        </p:attrNameLst>
                                      </p:cBhvr>
                                      <p:tavLst>
                                        <p:tav tm="0">
                                          <p:val>
                                            <p:fltVal val="0"/>
                                          </p:val>
                                        </p:tav>
                                        <p:tav tm="100000">
                                          <p:val>
                                            <p:strVal val="#ppt_h"/>
                                          </p:val>
                                        </p:tav>
                                      </p:tavLst>
                                    </p:anim>
                                    <p:animEffect transition="in" filter="fade">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1" fill="hold" display="0">
                  <p:stCondLst>
                    <p:cond delay="indefinite"/>
                  </p:stCondLst>
                </p:cTn>
                <p:tgtEl>
                  <p:spTgt spid="23"/>
                </p:tgtEl>
              </p:cMediaNode>
            </p:video>
            <p:seq concurrent="1" nextAc="seek">
              <p:cTn id="32" restart="whenNotActive" fill="hold" evtFilter="cancelBubble" nodeType="interactiveSeq">
                <p:stCondLst>
                  <p:cond evt="onClick" delay="0">
                    <p:tgtEl>
                      <p:spTgt spid="23"/>
                    </p:tgtEl>
                  </p:cond>
                </p:stCondLst>
                <p:endSync evt="end" delay="0">
                  <p:rtn val="all"/>
                </p:endSync>
                <p:childTnLst>
                  <p:par>
                    <p:cTn id="33" fill="hold">
                      <p:stCondLst>
                        <p:cond delay="0"/>
                      </p:stCondLst>
                      <p:childTnLst>
                        <p:par>
                          <p:cTn id="34" fill="hold">
                            <p:stCondLst>
                              <p:cond delay="0"/>
                            </p:stCondLst>
                            <p:childTnLst>
                              <p:par>
                                <p:cTn id="35" presetID="2" presetClass="mediacall" presetSubtype="0" fill="hold" nodeType="clickEffect">
                                  <p:stCondLst>
                                    <p:cond delay="0"/>
                                  </p:stCondLst>
                                  <p:childTnLst>
                                    <p:cmd type="call" cmd="togglePause">
                                      <p:cBhvr>
                                        <p:cTn id="36" dur="1" fill="hold"/>
                                        <p:tgtEl>
                                          <p:spTgt spid="23"/>
                                        </p:tgtEl>
                                      </p:cBhvr>
                                    </p:cmd>
                                  </p:childTnLst>
                                </p:cTn>
                              </p:par>
                            </p:childTnLst>
                          </p:cTn>
                        </p:par>
                      </p:childTnLst>
                    </p:cTn>
                  </p:par>
                </p:childTnLst>
              </p:cTn>
              <p:nextCondLst>
                <p:cond evt="onClick" delay="0">
                  <p:tgtEl>
                    <p:spTgt spid="23"/>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94934-B89D-290B-6522-C79026E14013}"/>
              </a:ext>
            </a:extLst>
          </p:cNvPr>
          <p:cNvSpPr>
            <a:spLocks noGrp="1"/>
          </p:cNvSpPr>
          <p:nvPr>
            <p:ph type="title"/>
          </p:nvPr>
        </p:nvSpPr>
        <p:spPr>
          <a:xfrm>
            <a:off x="385843" y="339436"/>
            <a:ext cx="10018713" cy="1185333"/>
          </a:xfrm>
        </p:spPr>
        <p:txBody>
          <a:bodyPr vert="horz" lIns="91440" tIns="45720" rIns="91440" bIns="45720" rtlCol="0" anchor="ctr">
            <a:normAutofit/>
          </a:bodyPr>
          <a:lstStyle/>
          <a:p>
            <a:r>
              <a:rPr lang="en-GB" sz="2800" i="0">
                <a:effectLst/>
                <a:latin typeface="Calibri" panose="020F0502020204030204" pitchFamily="34" charset="0"/>
              </a:rPr>
              <a:t>Development &amp; Implementations </a:t>
            </a:r>
            <a:endParaRPr lang="en-US" sz="5400"/>
          </a:p>
        </p:txBody>
      </p:sp>
      <p:sp>
        <p:nvSpPr>
          <p:cNvPr id="4" name="Content Placeholder 2">
            <a:extLst>
              <a:ext uri="{FF2B5EF4-FFF2-40B4-BE49-F238E27FC236}">
                <a16:creationId xmlns:a16="http://schemas.microsoft.com/office/drawing/2014/main" id="{A6955C63-7634-A1AA-057F-F012A0618460}"/>
              </a:ext>
            </a:extLst>
          </p:cNvPr>
          <p:cNvSpPr>
            <a:spLocks noGrp="1"/>
          </p:cNvSpPr>
          <p:nvPr/>
        </p:nvSpPr>
        <p:spPr>
          <a:xfrm>
            <a:off x="2158995" y="1755679"/>
            <a:ext cx="6855356" cy="4762885"/>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r>
              <a:rPr lang="en-US" dirty="0"/>
              <a:t>University of Huddersfield’s Selene Server</a:t>
            </a:r>
          </a:p>
          <a:p>
            <a:r>
              <a:rPr lang="en-US" dirty="0"/>
              <a:t>Visual Studios Code</a:t>
            </a:r>
          </a:p>
          <a:p>
            <a:r>
              <a:rPr lang="en-US" dirty="0"/>
              <a:t>Database</a:t>
            </a:r>
          </a:p>
          <a:p>
            <a:endParaRPr lang="en-US" b="1" i="1" u="sng" dirty="0"/>
          </a:p>
          <a:p>
            <a:pPr marL="342900" indent="-342900"/>
            <a:endParaRPr lang="en-US" dirty="0"/>
          </a:p>
        </p:txBody>
      </p:sp>
      <p:pic>
        <p:nvPicPr>
          <p:cNvPr id="10" name="Picture 4" descr="Logo, company name&#10;&#10;Description automatically generated">
            <a:extLst>
              <a:ext uri="{FF2B5EF4-FFF2-40B4-BE49-F238E27FC236}">
                <a16:creationId xmlns:a16="http://schemas.microsoft.com/office/drawing/2014/main" id="{3E0F6B9E-34E8-EA0C-ADAD-8318C2804220}"/>
              </a:ext>
            </a:extLst>
          </p:cNvPr>
          <p:cNvPicPr>
            <a:picLocks noChangeAspect="1"/>
          </p:cNvPicPr>
          <p:nvPr/>
        </p:nvPicPr>
        <p:blipFill>
          <a:blip r:embed="rId6"/>
          <a:stretch>
            <a:fillRect/>
          </a:stretch>
        </p:blipFill>
        <p:spPr>
          <a:xfrm>
            <a:off x="9369777" y="165559"/>
            <a:ext cx="2717116" cy="1202323"/>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11" name="Picture 11" descr="Icon&#10;&#10;Description automatically generated">
            <a:extLst>
              <a:ext uri="{FF2B5EF4-FFF2-40B4-BE49-F238E27FC236}">
                <a16:creationId xmlns:a16="http://schemas.microsoft.com/office/drawing/2014/main" id="{A9483259-A9ED-0D7B-0759-A51BBA0F42C8}"/>
              </a:ext>
            </a:extLst>
          </p:cNvPr>
          <p:cNvPicPr>
            <a:picLocks noChangeAspect="1"/>
          </p:cNvPicPr>
          <p:nvPr/>
        </p:nvPicPr>
        <p:blipFill>
          <a:blip r:embed="rId7"/>
          <a:stretch>
            <a:fillRect/>
          </a:stretch>
        </p:blipFill>
        <p:spPr>
          <a:xfrm rot="420000">
            <a:off x="10102225" y="2903243"/>
            <a:ext cx="1199408" cy="1209304"/>
          </a:xfrm>
          <a:prstGeom prst="rect">
            <a:avLst/>
          </a:prstGeom>
        </p:spPr>
      </p:pic>
      <p:pic>
        <p:nvPicPr>
          <p:cNvPr id="30" name="Audio 29">
            <a:hlinkClick r:id="" action="ppaction://media"/>
            <a:extLst>
              <a:ext uri="{FF2B5EF4-FFF2-40B4-BE49-F238E27FC236}">
                <a16:creationId xmlns:a16="http://schemas.microsoft.com/office/drawing/2014/main" id="{9593CE05-2186-961A-7759-8841D3A7BC5D}"/>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610825" y="5436399"/>
            <a:ext cx="1082165" cy="1082165"/>
          </a:xfrm>
          <a:prstGeom prst="ellipse">
            <a:avLst/>
          </a:prstGeom>
        </p:spPr>
      </p:pic>
      <p:pic>
        <p:nvPicPr>
          <p:cNvPr id="1030" name="Picture 6" descr="Database Png Icon #244756 - Free Icons Library">
            <a:extLst>
              <a:ext uri="{FF2B5EF4-FFF2-40B4-BE49-F238E27FC236}">
                <a16:creationId xmlns:a16="http://schemas.microsoft.com/office/drawing/2014/main" id="{BB3FE46B-A89D-1B6A-B34F-B9AB08401592}"/>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290957" y="4859796"/>
            <a:ext cx="1262450" cy="126245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910506364"/>
      </p:ext>
    </p:extLst>
  </p:cSld>
  <p:clrMapOvr>
    <a:masterClrMapping/>
  </p:clrMapOvr>
  <mc:AlternateContent xmlns:mc="http://schemas.openxmlformats.org/markup-compatibility/2006" xmlns:p14="http://schemas.microsoft.com/office/powerpoint/2010/main">
    <mc:Choice Requires="p14">
      <p:transition spd="slow" p14:dur="800" advTm="24344">
        <p:circle/>
      </p:transition>
    </mc:Choice>
    <mc:Fallback xmlns="">
      <p:transition spd="slow" advTm="24344">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3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7AC5A-3F51-0A12-FBF8-53FDE7ED8A79}"/>
              </a:ext>
            </a:extLst>
          </p:cNvPr>
          <p:cNvSpPr>
            <a:spLocks noGrp="1"/>
          </p:cNvSpPr>
          <p:nvPr>
            <p:ph type="title"/>
          </p:nvPr>
        </p:nvSpPr>
        <p:spPr>
          <a:xfrm>
            <a:off x="714692" y="210924"/>
            <a:ext cx="8534400" cy="1507067"/>
          </a:xfrm>
        </p:spPr>
        <p:txBody>
          <a:bodyPr>
            <a:normAutofit/>
          </a:bodyPr>
          <a:lstStyle/>
          <a:p>
            <a:r>
              <a:rPr lang="en-US" sz="2800" dirty="0">
                <a:ea typeface="+mj-lt"/>
                <a:cs typeface="+mj-lt"/>
              </a:rPr>
              <a:t>What our website will have</a:t>
            </a:r>
            <a:endParaRPr lang="en-US" sz="2800" dirty="0">
              <a:cs typeface="Calibri Light" panose="020F0302020204030204"/>
            </a:endParaRPr>
          </a:p>
        </p:txBody>
      </p:sp>
      <p:sp>
        <p:nvSpPr>
          <p:cNvPr id="3" name="Content Placeholder 2">
            <a:extLst>
              <a:ext uri="{FF2B5EF4-FFF2-40B4-BE49-F238E27FC236}">
                <a16:creationId xmlns:a16="http://schemas.microsoft.com/office/drawing/2014/main" id="{168745F4-AE94-A8DA-40AB-DC10D798BF05}"/>
              </a:ext>
            </a:extLst>
          </p:cNvPr>
          <p:cNvSpPr>
            <a:spLocks noGrp="1"/>
          </p:cNvSpPr>
          <p:nvPr>
            <p:ph idx="1"/>
          </p:nvPr>
        </p:nvSpPr>
        <p:spPr>
          <a:xfrm>
            <a:off x="1636882" y="1797633"/>
            <a:ext cx="8535700" cy="4405502"/>
          </a:xfrm>
        </p:spPr>
        <p:txBody>
          <a:bodyPr>
            <a:noAutofit/>
          </a:bodyPr>
          <a:lstStyle/>
          <a:p>
            <a:pPr marL="171450" indent="-171450">
              <a:lnSpc>
                <a:spcPct val="90000"/>
              </a:lnSpc>
              <a:buFont typeface="Arial,Sans-Serif"/>
            </a:pPr>
            <a:r>
              <a:rPr lang="en-US" sz="1400" dirty="0">
                <a:latin typeface="Calibri"/>
                <a:ea typeface="Times New Roman" panose="02020603050405020304" pitchFamily="18" charset="0"/>
                <a:cs typeface="Calibri"/>
              </a:rPr>
              <a:t>The Home </a:t>
            </a:r>
            <a:r>
              <a:rPr lang="en-US" sz="1400" dirty="0">
                <a:effectLst/>
                <a:latin typeface="Calibri"/>
                <a:ea typeface="Times New Roman" panose="02020603050405020304" pitchFamily="18" charset="0"/>
                <a:cs typeface="Calibri"/>
              </a:rPr>
              <a:t>page</a:t>
            </a:r>
            <a:r>
              <a:rPr lang="en-US" sz="1400" dirty="0">
                <a:latin typeface="Calibri"/>
                <a:ea typeface="Times New Roman" panose="02020603050405020304" pitchFamily="18" charset="0"/>
                <a:cs typeface="Calibri"/>
              </a:rPr>
              <a:t> will give students an overview of the services the website will offer. </a:t>
            </a:r>
            <a:endParaRPr lang="en-US" sz="1400" dirty="0">
              <a:latin typeface="Calibri"/>
              <a:cs typeface="Calibri"/>
            </a:endParaRPr>
          </a:p>
          <a:p>
            <a:pPr marL="171450" indent="-171450">
              <a:lnSpc>
                <a:spcPct val="90000"/>
              </a:lnSpc>
              <a:buClr>
                <a:srgbClr val="1287C3"/>
              </a:buClr>
              <a:buFont typeface="Arial,Sans-Serif"/>
            </a:pPr>
            <a:endParaRPr lang="en-US" sz="1400" dirty="0">
              <a:solidFill>
                <a:schemeClr val="tx1"/>
              </a:solidFill>
              <a:latin typeface="Calibri"/>
              <a:ea typeface="Times New Roman" panose="02020603050405020304" pitchFamily="18" charset="0"/>
              <a:cs typeface="Calibri"/>
            </a:endParaRPr>
          </a:p>
          <a:p>
            <a:pPr marL="171450" indent="-171450">
              <a:lnSpc>
                <a:spcPct val="90000"/>
              </a:lnSpc>
              <a:buClr>
                <a:srgbClr val="1287C3"/>
              </a:buClr>
              <a:buFont typeface="Arial,Sans-Serif"/>
            </a:pPr>
            <a:r>
              <a:rPr lang="en-US" sz="1400" dirty="0">
                <a:latin typeface="Calibri"/>
                <a:ea typeface="Times New Roman" panose="02020603050405020304" pitchFamily="18" charset="0"/>
                <a:cs typeface="Calibri"/>
              </a:rPr>
              <a:t>A navigation bar will be included on all pages. This is a user-friendly feature that will allow students to easily navigate around the website.</a:t>
            </a:r>
            <a:endParaRPr lang="en-US" sz="1400" dirty="0">
              <a:effectLst/>
              <a:latin typeface="Calibri"/>
              <a:ea typeface="Times New Roman" panose="02020603050405020304" pitchFamily="18" charset="0"/>
              <a:cs typeface="Calibri"/>
            </a:endParaRPr>
          </a:p>
          <a:p>
            <a:pPr marL="171450" indent="-171450">
              <a:lnSpc>
                <a:spcPct val="90000"/>
              </a:lnSpc>
              <a:buClr>
                <a:srgbClr val="1287C3"/>
              </a:buClr>
              <a:buFont typeface="Arial,Sans-Serif"/>
            </a:pPr>
            <a:endParaRPr lang="en-US" sz="1400" dirty="0">
              <a:solidFill>
                <a:schemeClr val="tx1"/>
              </a:solidFill>
              <a:latin typeface="Calibri"/>
              <a:ea typeface="Times New Roman" panose="02020603050405020304" pitchFamily="18" charset="0"/>
              <a:cs typeface="Calibri"/>
            </a:endParaRPr>
          </a:p>
          <a:p>
            <a:pPr marL="171450" indent="-171450">
              <a:lnSpc>
                <a:spcPct val="90000"/>
              </a:lnSpc>
              <a:buClr>
                <a:srgbClr val="1287C3"/>
              </a:buClr>
              <a:buFont typeface="Arial,Sans-Serif"/>
            </a:pPr>
            <a:r>
              <a:rPr lang="en-US" sz="1400" dirty="0">
                <a:latin typeface="Calibri"/>
                <a:ea typeface="Times New Roman" panose="02020603050405020304" pitchFamily="18" charset="0"/>
                <a:cs typeface="Calibri"/>
              </a:rPr>
              <a:t>A page consisting of a map that the students can interact with to find the accommodation that’s right for them. </a:t>
            </a:r>
            <a:endParaRPr lang="en-US" sz="1400" dirty="0">
              <a:solidFill>
                <a:schemeClr val="tx1"/>
              </a:solidFill>
              <a:effectLst/>
              <a:latin typeface="Calibri"/>
              <a:ea typeface="Times New Roman" panose="02020603050405020304" pitchFamily="18" charset="0"/>
              <a:cs typeface="Calibri"/>
            </a:endParaRPr>
          </a:p>
          <a:p>
            <a:pPr marL="171450" indent="-171450">
              <a:lnSpc>
                <a:spcPct val="90000"/>
              </a:lnSpc>
              <a:buClr>
                <a:srgbClr val="1287C3"/>
              </a:buClr>
              <a:buFont typeface="Arial,Sans-Serif"/>
            </a:pPr>
            <a:endParaRPr lang="en-US" sz="1400" dirty="0">
              <a:solidFill>
                <a:schemeClr val="tx1"/>
              </a:solidFill>
              <a:latin typeface="Calibri"/>
              <a:ea typeface="Times New Roman" panose="02020603050405020304" pitchFamily="18" charset="0"/>
              <a:cs typeface="Calibri"/>
            </a:endParaRPr>
          </a:p>
          <a:p>
            <a:pPr marL="171450" indent="-171450">
              <a:lnSpc>
                <a:spcPct val="90000"/>
              </a:lnSpc>
              <a:buClr>
                <a:srgbClr val="1287C3"/>
              </a:buClr>
              <a:buFont typeface="Arial,Sans-Serif"/>
            </a:pPr>
            <a:r>
              <a:rPr lang="en-US" sz="1400" dirty="0">
                <a:latin typeface="Calibri"/>
                <a:ea typeface="Times New Roman" panose="02020603050405020304" pitchFamily="18" charset="0"/>
                <a:cs typeface="Calibri"/>
              </a:rPr>
              <a:t>Our service </a:t>
            </a:r>
            <a:r>
              <a:rPr lang="en-US" sz="1400" dirty="0">
                <a:effectLst/>
                <a:latin typeface="Calibri"/>
                <a:ea typeface="Times New Roman" panose="02020603050405020304" pitchFamily="18" charset="0"/>
                <a:cs typeface="Calibri"/>
              </a:rPr>
              <a:t>logo</a:t>
            </a:r>
            <a:r>
              <a:rPr lang="en-US" sz="1400" dirty="0">
                <a:latin typeface="Calibri"/>
                <a:ea typeface="Times New Roman" panose="02020603050405020304" pitchFamily="18" charset="0"/>
                <a:cs typeface="Calibri"/>
              </a:rPr>
              <a:t> will be visible on every page on our website. </a:t>
            </a:r>
            <a:endParaRPr lang="en-US" sz="1400" dirty="0">
              <a:effectLst/>
              <a:latin typeface="Calibri"/>
              <a:ea typeface="Times New Roman" panose="02020603050405020304" pitchFamily="18" charset="0"/>
              <a:cs typeface="Calibri"/>
            </a:endParaRPr>
          </a:p>
          <a:p>
            <a:pPr marL="171450" indent="-171450">
              <a:lnSpc>
                <a:spcPct val="90000"/>
              </a:lnSpc>
              <a:buClr>
                <a:srgbClr val="1287C3"/>
              </a:buClr>
              <a:buFont typeface="Arial,Sans-Serif"/>
            </a:pPr>
            <a:endParaRPr lang="en-US" sz="1400" dirty="0">
              <a:solidFill>
                <a:schemeClr val="tx1"/>
              </a:solidFill>
              <a:latin typeface="Calibri"/>
              <a:ea typeface="Times New Roman" panose="02020603050405020304" pitchFamily="18" charset="0"/>
              <a:cs typeface="Calibri"/>
            </a:endParaRPr>
          </a:p>
          <a:p>
            <a:pPr marL="171450" indent="-171450">
              <a:lnSpc>
                <a:spcPct val="90000"/>
              </a:lnSpc>
              <a:buClr>
                <a:srgbClr val="1287C3"/>
              </a:buClr>
              <a:buFont typeface="Arial,Sans-Serif"/>
            </a:pPr>
            <a:r>
              <a:rPr lang="en-US" sz="1400" dirty="0">
                <a:latin typeface="Calibri"/>
                <a:ea typeface="Times New Roman" panose="02020603050405020304" pitchFamily="18" charset="0"/>
                <a:cs typeface="Calibri"/>
              </a:rPr>
              <a:t>A page consisting of the top recommended accommodation for each location. This will include detailed interactive images of the accommodation, and a section with all the student reviews and ratings. </a:t>
            </a:r>
            <a:endParaRPr lang="en-US" sz="1400" dirty="0">
              <a:effectLst/>
              <a:latin typeface="Calibri"/>
              <a:ea typeface="Times New Roman" panose="02020603050405020304" pitchFamily="18" charset="0"/>
              <a:cs typeface="Calibri"/>
            </a:endParaRPr>
          </a:p>
          <a:p>
            <a:pPr marL="171450" indent="-171450">
              <a:lnSpc>
                <a:spcPct val="90000"/>
              </a:lnSpc>
              <a:buClr>
                <a:srgbClr val="1287C3"/>
              </a:buClr>
              <a:buFont typeface="Arial,Sans-Serif"/>
            </a:pPr>
            <a:endParaRPr lang="en-US" sz="1400" dirty="0">
              <a:solidFill>
                <a:schemeClr val="tx1"/>
              </a:solidFill>
              <a:latin typeface="Calibri"/>
              <a:ea typeface="Times New Roman" panose="02020603050405020304" pitchFamily="18" charset="0"/>
              <a:cs typeface="Calibri"/>
            </a:endParaRPr>
          </a:p>
          <a:p>
            <a:pPr marL="171450" indent="-171450">
              <a:lnSpc>
                <a:spcPct val="90000"/>
              </a:lnSpc>
              <a:buClr>
                <a:srgbClr val="1287C3"/>
              </a:buClr>
              <a:buFont typeface="Arial,Sans-Serif"/>
            </a:pPr>
            <a:r>
              <a:rPr lang="en-US" sz="1400" dirty="0">
                <a:effectLst/>
                <a:latin typeface="Calibri"/>
                <a:ea typeface="Times New Roman" panose="02020603050405020304" pitchFamily="18" charset="0"/>
                <a:cs typeface="Calibri"/>
              </a:rPr>
              <a:t>About us page</a:t>
            </a:r>
            <a:r>
              <a:rPr lang="en-US" sz="1400" dirty="0">
                <a:latin typeface="Calibri"/>
                <a:ea typeface="Times New Roman" panose="02020603050405020304" pitchFamily="18" charset="0"/>
                <a:cs typeface="Calibri"/>
              </a:rPr>
              <a:t> including details about the service, personnel and contact information </a:t>
            </a:r>
            <a:endParaRPr lang="en-US" sz="1400" dirty="0">
              <a:effectLst/>
              <a:latin typeface="Calibri"/>
              <a:ea typeface="Times New Roman" panose="02020603050405020304" pitchFamily="18" charset="0"/>
              <a:cs typeface="Calibri"/>
            </a:endParaRPr>
          </a:p>
          <a:p>
            <a:pPr marL="171450" indent="-171450">
              <a:lnSpc>
                <a:spcPct val="90000"/>
              </a:lnSpc>
              <a:buClr>
                <a:srgbClr val="1287C3"/>
              </a:buClr>
              <a:buFont typeface="Arial,Sans-Serif"/>
            </a:pPr>
            <a:endParaRPr lang="en-US" sz="1400" dirty="0">
              <a:solidFill>
                <a:schemeClr val="tx1"/>
              </a:solidFill>
              <a:latin typeface="Calibri"/>
              <a:ea typeface="Times New Roman" panose="02020603050405020304" pitchFamily="18" charset="0"/>
              <a:cs typeface="Calibri"/>
            </a:endParaRPr>
          </a:p>
          <a:p>
            <a:pPr marL="171450" indent="-171450">
              <a:lnSpc>
                <a:spcPct val="90000"/>
              </a:lnSpc>
              <a:buClr>
                <a:srgbClr val="1287C3"/>
              </a:buClr>
              <a:buFont typeface="Arial,Sans-Serif"/>
            </a:pPr>
            <a:r>
              <a:rPr lang="en-US" sz="1400" dirty="0">
                <a:effectLst/>
                <a:latin typeface="Calibri"/>
                <a:ea typeface="Times New Roman" panose="02020603050405020304" pitchFamily="18" charset="0"/>
                <a:cs typeface="Calibri"/>
              </a:rPr>
              <a:t>Search engine</a:t>
            </a:r>
            <a:r>
              <a:rPr lang="en-US" sz="1400" dirty="0">
                <a:latin typeface="Calibri"/>
                <a:ea typeface="Times New Roman" panose="02020603050405020304" pitchFamily="18" charset="0"/>
                <a:cs typeface="Calibri"/>
              </a:rPr>
              <a:t> that allows students to navigate through each locations and acquire details about the accommodations.  </a:t>
            </a:r>
            <a:endParaRPr lang="en-US" sz="2800" dirty="0">
              <a:latin typeface="Calibri"/>
            </a:endParaRPr>
          </a:p>
        </p:txBody>
      </p:sp>
      <p:pic>
        <p:nvPicPr>
          <p:cNvPr id="7" name="Picture 4" descr="Logo, company name&#10;&#10;Description automatically generated">
            <a:extLst>
              <a:ext uri="{FF2B5EF4-FFF2-40B4-BE49-F238E27FC236}">
                <a16:creationId xmlns:a16="http://schemas.microsoft.com/office/drawing/2014/main" id="{420F5B6F-ABE9-FCF7-D1E6-DCC27B9FB708}"/>
              </a:ext>
            </a:extLst>
          </p:cNvPr>
          <p:cNvPicPr>
            <a:picLocks noChangeAspect="1"/>
          </p:cNvPicPr>
          <p:nvPr/>
        </p:nvPicPr>
        <p:blipFill>
          <a:blip r:embed="rId6"/>
          <a:stretch>
            <a:fillRect/>
          </a:stretch>
        </p:blipFill>
        <p:spPr>
          <a:xfrm>
            <a:off x="9689659" y="92833"/>
            <a:ext cx="2395627" cy="1059224"/>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6" name="Audio 5">
            <a:hlinkClick r:id="" action="ppaction://media"/>
            <a:extLst>
              <a:ext uri="{FF2B5EF4-FFF2-40B4-BE49-F238E27FC236}">
                <a16:creationId xmlns:a16="http://schemas.microsoft.com/office/drawing/2014/main" id="{348B2C0F-6037-8737-6AAD-E3BFCFDB045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637399910"/>
      </p:ext>
    </p:extLst>
  </p:cSld>
  <p:clrMapOvr>
    <a:masterClrMapping/>
  </p:clrMapOvr>
  <p:transition spd="slow" advTm="6614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6"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down)">
                                      <p:cBhvr>
                                        <p:cTn id="11" dur="580">
                                          <p:stCondLst>
                                            <p:cond delay="0"/>
                                          </p:stCondLst>
                                        </p:cTn>
                                        <p:tgtEl>
                                          <p:spTgt spid="3">
                                            <p:txEl>
                                              <p:pRg st="0" end="0"/>
                                            </p:txEl>
                                          </p:spTgt>
                                        </p:tgtEl>
                                      </p:cBhvr>
                                    </p:animEffect>
                                    <p:anim calcmode="lin" valueType="num">
                                      <p:cBhvr>
                                        <p:cTn id="12"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7" dur="26">
                                          <p:stCondLst>
                                            <p:cond delay="650"/>
                                          </p:stCondLst>
                                        </p:cTn>
                                        <p:tgtEl>
                                          <p:spTgt spid="3">
                                            <p:txEl>
                                              <p:pRg st="0" end="0"/>
                                            </p:txEl>
                                          </p:spTgt>
                                        </p:tgtEl>
                                      </p:cBhvr>
                                      <p:to x="100000" y="60000"/>
                                    </p:animScale>
                                    <p:animScale>
                                      <p:cBhvr>
                                        <p:cTn id="18" dur="166" decel="50000">
                                          <p:stCondLst>
                                            <p:cond delay="676"/>
                                          </p:stCondLst>
                                        </p:cTn>
                                        <p:tgtEl>
                                          <p:spTgt spid="3">
                                            <p:txEl>
                                              <p:pRg st="0" end="0"/>
                                            </p:txEl>
                                          </p:spTgt>
                                        </p:tgtEl>
                                      </p:cBhvr>
                                      <p:to x="100000" y="100000"/>
                                    </p:animScale>
                                    <p:animScale>
                                      <p:cBhvr>
                                        <p:cTn id="19" dur="26">
                                          <p:stCondLst>
                                            <p:cond delay="1312"/>
                                          </p:stCondLst>
                                        </p:cTn>
                                        <p:tgtEl>
                                          <p:spTgt spid="3">
                                            <p:txEl>
                                              <p:pRg st="0" end="0"/>
                                            </p:txEl>
                                          </p:spTgt>
                                        </p:tgtEl>
                                      </p:cBhvr>
                                      <p:to x="100000" y="80000"/>
                                    </p:animScale>
                                    <p:animScale>
                                      <p:cBhvr>
                                        <p:cTn id="20" dur="166" decel="50000">
                                          <p:stCondLst>
                                            <p:cond delay="1338"/>
                                          </p:stCondLst>
                                        </p:cTn>
                                        <p:tgtEl>
                                          <p:spTgt spid="3">
                                            <p:txEl>
                                              <p:pRg st="0" end="0"/>
                                            </p:txEl>
                                          </p:spTgt>
                                        </p:tgtEl>
                                      </p:cBhvr>
                                      <p:to x="100000" y="100000"/>
                                    </p:animScale>
                                    <p:animScale>
                                      <p:cBhvr>
                                        <p:cTn id="21" dur="26">
                                          <p:stCondLst>
                                            <p:cond delay="1642"/>
                                          </p:stCondLst>
                                        </p:cTn>
                                        <p:tgtEl>
                                          <p:spTgt spid="3">
                                            <p:txEl>
                                              <p:pRg st="0" end="0"/>
                                            </p:txEl>
                                          </p:spTgt>
                                        </p:tgtEl>
                                      </p:cBhvr>
                                      <p:to x="100000" y="90000"/>
                                    </p:animScale>
                                    <p:animScale>
                                      <p:cBhvr>
                                        <p:cTn id="22" dur="166" decel="50000">
                                          <p:stCondLst>
                                            <p:cond delay="1668"/>
                                          </p:stCondLst>
                                        </p:cTn>
                                        <p:tgtEl>
                                          <p:spTgt spid="3">
                                            <p:txEl>
                                              <p:pRg st="0" end="0"/>
                                            </p:txEl>
                                          </p:spTgt>
                                        </p:tgtEl>
                                      </p:cBhvr>
                                      <p:to x="100000" y="100000"/>
                                    </p:animScale>
                                    <p:animScale>
                                      <p:cBhvr>
                                        <p:cTn id="23" dur="26">
                                          <p:stCondLst>
                                            <p:cond delay="1808"/>
                                          </p:stCondLst>
                                        </p:cTn>
                                        <p:tgtEl>
                                          <p:spTgt spid="3">
                                            <p:txEl>
                                              <p:pRg st="0" end="0"/>
                                            </p:txEl>
                                          </p:spTgt>
                                        </p:tgtEl>
                                      </p:cBhvr>
                                      <p:to x="100000" y="95000"/>
                                    </p:animScale>
                                    <p:animScale>
                                      <p:cBhvr>
                                        <p:cTn id="24" dur="166" decel="50000">
                                          <p:stCondLst>
                                            <p:cond delay="1834"/>
                                          </p:stCondLst>
                                        </p:cTn>
                                        <p:tgtEl>
                                          <p:spTgt spid="3">
                                            <p:txEl>
                                              <p:pRg st="0" end="0"/>
                                            </p:txEl>
                                          </p:spTgt>
                                        </p:tgtEl>
                                      </p:cBhvr>
                                      <p:to x="100000" y="100000"/>
                                    </p:animScale>
                                  </p:childTnLst>
                                </p:cTn>
                              </p:par>
                              <p:par>
                                <p:cTn id="25" presetID="26" presetClass="entr" presetSubtype="0" fill="hold" nodeType="with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wipe(down)">
                                      <p:cBhvr>
                                        <p:cTn id="27" dur="580">
                                          <p:stCondLst>
                                            <p:cond delay="0"/>
                                          </p:stCondLst>
                                        </p:cTn>
                                        <p:tgtEl>
                                          <p:spTgt spid="3">
                                            <p:txEl>
                                              <p:pRg st="2" end="2"/>
                                            </p:txEl>
                                          </p:spTgt>
                                        </p:tgtEl>
                                      </p:cBhvr>
                                    </p:animEffect>
                                    <p:anim calcmode="lin" valueType="num">
                                      <p:cBhvr>
                                        <p:cTn id="28"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29"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30"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31"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32"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33" dur="26">
                                          <p:stCondLst>
                                            <p:cond delay="650"/>
                                          </p:stCondLst>
                                        </p:cTn>
                                        <p:tgtEl>
                                          <p:spTgt spid="3">
                                            <p:txEl>
                                              <p:pRg st="2" end="2"/>
                                            </p:txEl>
                                          </p:spTgt>
                                        </p:tgtEl>
                                      </p:cBhvr>
                                      <p:to x="100000" y="60000"/>
                                    </p:animScale>
                                    <p:animScale>
                                      <p:cBhvr>
                                        <p:cTn id="34" dur="166" decel="50000">
                                          <p:stCondLst>
                                            <p:cond delay="676"/>
                                          </p:stCondLst>
                                        </p:cTn>
                                        <p:tgtEl>
                                          <p:spTgt spid="3">
                                            <p:txEl>
                                              <p:pRg st="2" end="2"/>
                                            </p:txEl>
                                          </p:spTgt>
                                        </p:tgtEl>
                                      </p:cBhvr>
                                      <p:to x="100000" y="100000"/>
                                    </p:animScale>
                                    <p:animScale>
                                      <p:cBhvr>
                                        <p:cTn id="35" dur="26">
                                          <p:stCondLst>
                                            <p:cond delay="1312"/>
                                          </p:stCondLst>
                                        </p:cTn>
                                        <p:tgtEl>
                                          <p:spTgt spid="3">
                                            <p:txEl>
                                              <p:pRg st="2" end="2"/>
                                            </p:txEl>
                                          </p:spTgt>
                                        </p:tgtEl>
                                      </p:cBhvr>
                                      <p:to x="100000" y="80000"/>
                                    </p:animScale>
                                    <p:animScale>
                                      <p:cBhvr>
                                        <p:cTn id="36" dur="166" decel="50000">
                                          <p:stCondLst>
                                            <p:cond delay="1338"/>
                                          </p:stCondLst>
                                        </p:cTn>
                                        <p:tgtEl>
                                          <p:spTgt spid="3">
                                            <p:txEl>
                                              <p:pRg st="2" end="2"/>
                                            </p:txEl>
                                          </p:spTgt>
                                        </p:tgtEl>
                                      </p:cBhvr>
                                      <p:to x="100000" y="100000"/>
                                    </p:animScale>
                                    <p:animScale>
                                      <p:cBhvr>
                                        <p:cTn id="37" dur="26">
                                          <p:stCondLst>
                                            <p:cond delay="1642"/>
                                          </p:stCondLst>
                                        </p:cTn>
                                        <p:tgtEl>
                                          <p:spTgt spid="3">
                                            <p:txEl>
                                              <p:pRg st="2" end="2"/>
                                            </p:txEl>
                                          </p:spTgt>
                                        </p:tgtEl>
                                      </p:cBhvr>
                                      <p:to x="100000" y="90000"/>
                                    </p:animScale>
                                    <p:animScale>
                                      <p:cBhvr>
                                        <p:cTn id="38" dur="166" decel="50000">
                                          <p:stCondLst>
                                            <p:cond delay="1668"/>
                                          </p:stCondLst>
                                        </p:cTn>
                                        <p:tgtEl>
                                          <p:spTgt spid="3">
                                            <p:txEl>
                                              <p:pRg st="2" end="2"/>
                                            </p:txEl>
                                          </p:spTgt>
                                        </p:tgtEl>
                                      </p:cBhvr>
                                      <p:to x="100000" y="100000"/>
                                    </p:animScale>
                                    <p:animScale>
                                      <p:cBhvr>
                                        <p:cTn id="39" dur="26">
                                          <p:stCondLst>
                                            <p:cond delay="1808"/>
                                          </p:stCondLst>
                                        </p:cTn>
                                        <p:tgtEl>
                                          <p:spTgt spid="3">
                                            <p:txEl>
                                              <p:pRg st="2" end="2"/>
                                            </p:txEl>
                                          </p:spTgt>
                                        </p:tgtEl>
                                      </p:cBhvr>
                                      <p:to x="100000" y="95000"/>
                                    </p:animScale>
                                    <p:animScale>
                                      <p:cBhvr>
                                        <p:cTn id="40" dur="166" decel="50000">
                                          <p:stCondLst>
                                            <p:cond delay="1834"/>
                                          </p:stCondLst>
                                        </p:cTn>
                                        <p:tgtEl>
                                          <p:spTgt spid="3">
                                            <p:txEl>
                                              <p:pRg st="2" end="2"/>
                                            </p:txEl>
                                          </p:spTgt>
                                        </p:tgtEl>
                                      </p:cBhvr>
                                      <p:to x="100000" y="100000"/>
                                    </p:animScale>
                                  </p:childTnLst>
                                </p:cTn>
                              </p:par>
                              <p:par>
                                <p:cTn id="41" presetID="26" presetClass="entr" presetSubtype="0" fill="hold" nodeType="with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animEffect transition="in" filter="wipe(down)">
                                      <p:cBhvr>
                                        <p:cTn id="43" dur="580">
                                          <p:stCondLst>
                                            <p:cond delay="0"/>
                                          </p:stCondLst>
                                        </p:cTn>
                                        <p:tgtEl>
                                          <p:spTgt spid="3">
                                            <p:txEl>
                                              <p:pRg st="4" end="4"/>
                                            </p:txEl>
                                          </p:spTgt>
                                        </p:tgtEl>
                                      </p:cBhvr>
                                    </p:animEffect>
                                    <p:anim calcmode="lin" valueType="num">
                                      <p:cBhvr>
                                        <p:cTn id="44"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45"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46"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47"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48"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49" dur="26">
                                          <p:stCondLst>
                                            <p:cond delay="650"/>
                                          </p:stCondLst>
                                        </p:cTn>
                                        <p:tgtEl>
                                          <p:spTgt spid="3">
                                            <p:txEl>
                                              <p:pRg st="4" end="4"/>
                                            </p:txEl>
                                          </p:spTgt>
                                        </p:tgtEl>
                                      </p:cBhvr>
                                      <p:to x="100000" y="60000"/>
                                    </p:animScale>
                                    <p:animScale>
                                      <p:cBhvr>
                                        <p:cTn id="50" dur="166" decel="50000">
                                          <p:stCondLst>
                                            <p:cond delay="676"/>
                                          </p:stCondLst>
                                        </p:cTn>
                                        <p:tgtEl>
                                          <p:spTgt spid="3">
                                            <p:txEl>
                                              <p:pRg st="4" end="4"/>
                                            </p:txEl>
                                          </p:spTgt>
                                        </p:tgtEl>
                                      </p:cBhvr>
                                      <p:to x="100000" y="100000"/>
                                    </p:animScale>
                                    <p:animScale>
                                      <p:cBhvr>
                                        <p:cTn id="51" dur="26">
                                          <p:stCondLst>
                                            <p:cond delay="1312"/>
                                          </p:stCondLst>
                                        </p:cTn>
                                        <p:tgtEl>
                                          <p:spTgt spid="3">
                                            <p:txEl>
                                              <p:pRg st="4" end="4"/>
                                            </p:txEl>
                                          </p:spTgt>
                                        </p:tgtEl>
                                      </p:cBhvr>
                                      <p:to x="100000" y="80000"/>
                                    </p:animScale>
                                    <p:animScale>
                                      <p:cBhvr>
                                        <p:cTn id="52" dur="166" decel="50000">
                                          <p:stCondLst>
                                            <p:cond delay="1338"/>
                                          </p:stCondLst>
                                        </p:cTn>
                                        <p:tgtEl>
                                          <p:spTgt spid="3">
                                            <p:txEl>
                                              <p:pRg st="4" end="4"/>
                                            </p:txEl>
                                          </p:spTgt>
                                        </p:tgtEl>
                                      </p:cBhvr>
                                      <p:to x="100000" y="100000"/>
                                    </p:animScale>
                                    <p:animScale>
                                      <p:cBhvr>
                                        <p:cTn id="53" dur="26">
                                          <p:stCondLst>
                                            <p:cond delay="1642"/>
                                          </p:stCondLst>
                                        </p:cTn>
                                        <p:tgtEl>
                                          <p:spTgt spid="3">
                                            <p:txEl>
                                              <p:pRg st="4" end="4"/>
                                            </p:txEl>
                                          </p:spTgt>
                                        </p:tgtEl>
                                      </p:cBhvr>
                                      <p:to x="100000" y="90000"/>
                                    </p:animScale>
                                    <p:animScale>
                                      <p:cBhvr>
                                        <p:cTn id="54" dur="166" decel="50000">
                                          <p:stCondLst>
                                            <p:cond delay="1668"/>
                                          </p:stCondLst>
                                        </p:cTn>
                                        <p:tgtEl>
                                          <p:spTgt spid="3">
                                            <p:txEl>
                                              <p:pRg st="4" end="4"/>
                                            </p:txEl>
                                          </p:spTgt>
                                        </p:tgtEl>
                                      </p:cBhvr>
                                      <p:to x="100000" y="100000"/>
                                    </p:animScale>
                                    <p:animScale>
                                      <p:cBhvr>
                                        <p:cTn id="55" dur="26">
                                          <p:stCondLst>
                                            <p:cond delay="1808"/>
                                          </p:stCondLst>
                                        </p:cTn>
                                        <p:tgtEl>
                                          <p:spTgt spid="3">
                                            <p:txEl>
                                              <p:pRg st="4" end="4"/>
                                            </p:txEl>
                                          </p:spTgt>
                                        </p:tgtEl>
                                      </p:cBhvr>
                                      <p:to x="100000" y="95000"/>
                                    </p:animScale>
                                    <p:animScale>
                                      <p:cBhvr>
                                        <p:cTn id="56" dur="166" decel="50000">
                                          <p:stCondLst>
                                            <p:cond delay="1834"/>
                                          </p:stCondLst>
                                        </p:cTn>
                                        <p:tgtEl>
                                          <p:spTgt spid="3">
                                            <p:txEl>
                                              <p:pRg st="4" end="4"/>
                                            </p:txEl>
                                          </p:spTgt>
                                        </p:tgtEl>
                                      </p:cBhvr>
                                      <p:to x="100000" y="100000"/>
                                    </p:animScale>
                                  </p:childTnLst>
                                </p:cTn>
                              </p:par>
                              <p:par>
                                <p:cTn id="57" presetID="26" presetClass="entr" presetSubtype="0" fill="hold" nodeType="withEffect">
                                  <p:stCondLst>
                                    <p:cond delay="0"/>
                                  </p:stCondLst>
                                  <p:childTnLst>
                                    <p:set>
                                      <p:cBhvr>
                                        <p:cTn id="58" dur="1" fill="hold">
                                          <p:stCondLst>
                                            <p:cond delay="0"/>
                                          </p:stCondLst>
                                        </p:cTn>
                                        <p:tgtEl>
                                          <p:spTgt spid="3">
                                            <p:txEl>
                                              <p:pRg st="6" end="6"/>
                                            </p:txEl>
                                          </p:spTgt>
                                        </p:tgtEl>
                                        <p:attrNameLst>
                                          <p:attrName>style.visibility</p:attrName>
                                        </p:attrNameLst>
                                      </p:cBhvr>
                                      <p:to>
                                        <p:strVal val="visible"/>
                                      </p:to>
                                    </p:set>
                                    <p:animEffect transition="in" filter="wipe(down)">
                                      <p:cBhvr>
                                        <p:cTn id="59" dur="580">
                                          <p:stCondLst>
                                            <p:cond delay="0"/>
                                          </p:stCondLst>
                                        </p:cTn>
                                        <p:tgtEl>
                                          <p:spTgt spid="3">
                                            <p:txEl>
                                              <p:pRg st="6" end="6"/>
                                            </p:txEl>
                                          </p:spTgt>
                                        </p:tgtEl>
                                      </p:cBhvr>
                                    </p:animEffect>
                                    <p:anim calcmode="lin" valueType="num">
                                      <p:cBhvr>
                                        <p:cTn id="60" dur="1822" tmFilter="0,0; 0.14,0.36; 0.43,0.73; 0.71,0.91; 1.0,1.0">
                                          <p:stCondLst>
                                            <p:cond delay="0"/>
                                          </p:stCondLst>
                                        </p:cTn>
                                        <p:tgtEl>
                                          <p:spTgt spid="3">
                                            <p:txEl>
                                              <p:pRg st="6" end="6"/>
                                            </p:txEl>
                                          </p:spTgt>
                                        </p:tgtEl>
                                        <p:attrNameLst>
                                          <p:attrName>ppt_x</p:attrName>
                                        </p:attrNameLst>
                                      </p:cBhvr>
                                      <p:tavLst>
                                        <p:tav tm="0">
                                          <p:val>
                                            <p:strVal val="#ppt_x-0.25"/>
                                          </p:val>
                                        </p:tav>
                                        <p:tav tm="100000">
                                          <p:val>
                                            <p:strVal val="#ppt_x"/>
                                          </p:val>
                                        </p:tav>
                                      </p:tavLst>
                                    </p:anim>
                                    <p:anim calcmode="lin" valueType="num">
                                      <p:cBhvr>
                                        <p:cTn id="61" dur="664" tmFilter="0.0,0.0; 0.25,0.07; 0.50,0.2; 0.75,0.467; 1.0,1.0">
                                          <p:stCondLst>
                                            <p:cond delay="0"/>
                                          </p:stCondLst>
                                        </p:cTn>
                                        <p:tgtEl>
                                          <p:spTgt spid="3">
                                            <p:txEl>
                                              <p:pRg st="6" end="6"/>
                                            </p:txEl>
                                          </p:spTgt>
                                        </p:tgtEl>
                                        <p:attrNameLst>
                                          <p:attrName>ppt_y</p:attrName>
                                        </p:attrNameLst>
                                      </p:cBhvr>
                                      <p:tavLst>
                                        <p:tav tm="0" fmla="#ppt_y-sin(pi*$)/3">
                                          <p:val>
                                            <p:fltVal val="0.5"/>
                                          </p:val>
                                        </p:tav>
                                        <p:tav tm="100000">
                                          <p:val>
                                            <p:fltVal val="1"/>
                                          </p:val>
                                        </p:tav>
                                      </p:tavLst>
                                    </p:anim>
                                    <p:anim calcmode="lin" valueType="num">
                                      <p:cBhvr>
                                        <p:cTn id="62" dur="664" tmFilter="0, 0; 0.125,0.2665; 0.25,0.4; 0.375,0.465; 0.5,0.5;  0.625,0.535; 0.75,0.6; 0.875,0.7335; 1,1">
                                          <p:stCondLst>
                                            <p:cond delay="664"/>
                                          </p:stCondLst>
                                        </p:cTn>
                                        <p:tgtEl>
                                          <p:spTgt spid="3">
                                            <p:txEl>
                                              <p:pRg st="6" end="6"/>
                                            </p:txEl>
                                          </p:spTgt>
                                        </p:tgtEl>
                                        <p:attrNameLst>
                                          <p:attrName>ppt_y</p:attrName>
                                        </p:attrNameLst>
                                      </p:cBhvr>
                                      <p:tavLst>
                                        <p:tav tm="0" fmla="#ppt_y-sin(pi*$)/9">
                                          <p:val>
                                            <p:fltVal val="0"/>
                                          </p:val>
                                        </p:tav>
                                        <p:tav tm="100000">
                                          <p:val>
                                            <p:fltVal val="1"/>
                                          </p:val>
                                        </p:tav>
                                      </p:tavLst>
                                    </p:anim>
                                    <p:anim calcmode="lin" valueType="num">
                                      <p:cBhvr>
                                        <p:cTn id="63" dur="332" tmFilter="0, 0; 0.125,0.2665; 0.25,0.4; 0.375,0.465; 0.5,0.5;  0.625,0.535; 0.75,0.6; 0.875,0.7335; 1,1">
                                          <p:stCondLst>
                                            <p:cond delay="1324"/>
                                          </p:stCondLst>
                                        </p:cTn>
                                        <p:tgtEl>
                                          <p:spTgt spid="3">
                                            <p:txEl>
                                              <p:pRg st="6" end="6"/>
                                            </p:txEl>
                                          </p:spTgt>
                                        </p:tgtEl>
                                        <p:attrNameLst>
                                          <p:attrName>ppt_y</p:attrName>
                                        </p:attrNameLst>
                                      </p:cBhvr>
                                      <p:tavLst>
                                        <p:tav tm="0" fmla="#ppt_y-sin(pi*$)/27">
                                          <p:val>
                                            <p:fltVal val="0"/>
                                          </p:val>
                                        </p:tav>
                                        <p:tav tm="100000">
                                          <p:val>
                                            <p:fltVal val="1"/>
                                          </p:val>
                                        </p:tav>
                                      </p:tavLst>
                                    </p:anim>
                                    <p:anim calcmode="lin" valueType="num">
                                      <p:cBhvr>
                                        <p:cTn id="64" dur="164" tmFilter="0, 0; 0.125,0.2665; 0.25,0.4; 0.375,0.465; 0.5,0.5;  0.625,0.535; 0.75,0.6; 0.875,0.7335; 1,1">
                                          <p:stCondLst>
                                            <p:cond delay="1656"/>
                                          </p:stCondLst>
                                        </p:cTn>
                                        <p:tgtEl>
                                          <p:spTgt spid="3">
                                            <p:txEl>
                                              <p:pRg st="6" end="6"/>
                                            </p:txEl>
                                          </p:spTgt>
                                        </p:tgtEl>
                                        <p:attrNameLst>
                                          <p:attrName>ppt_y</p:attrName>
                                        </p:attrNameLst>
                                      </p:cBhvr>
                                      <p:tavLst>
                                        <p:tav tm="0" fmla="#ppt_y-sin(pi*$)/81">
                                          <p:val>
                                            <p:fltVal val="0"/>
                                          </p:val>
                                        </p:tav>
                                        <p:tav tm="100000">
                                          <p:val>
                                            <p:fltVal val="1"/>
                                          </p:val>
                                        </p:tav>
                                      </p:tavLst>
                                    </p:anim>
                                    <p:animScale>
                                      <p:cBhvr>
                                        <p:cTn id="65" dur="26">
                                          <p:stCondLst>
                                            <p:cond delay="650"/>
                                          </p:stCondLst>
                                        </p:cTn>
                                        <p:tgtEl>
                                          <p:spTgt spid="3">
                                            <p:txEl>
                                              <p:pRg st="6" end="6"/>
                                            </p:txEl>
                                          </p:spTgt>
                                        </p:tgtEl>
                                      </p:cBhvr>
                                      <p:to x="100000" y="60000"/>
                                    </p:animScale>
                                    <p:animScale>
                                      <p:cBhvr>
                                        <p:cTn id="66" dur="166" decel="50000">
                                          <p:stCondLst>
                                            <p:cond delay="676"/>
                                          </p:stCondLst>
                                        </p:cTn>
                                        <p:tgtEl>
                                          <p:spTgt spid="3">
                                            <p:txEl>
                                              <p:pRg st="6" end="6"/>
                                            </p:txEl>
                                          </p:spTgt>
                                        </p:tgtEl>
                                      </p:cBhvr>
                                      <p:to x="100000" y="100000"/>
                                    </p:animScale>
                                    <p:animScale>
                                      <p:cBhvr>
                                        <p:cTn id="67" dur="26">
                                          <p:stCondLst>
                                            <p:cond delay="1312"/>
                                          </p:stCondLst>
                                        </p:cTn>
                                        <p:tgtEl>
                                          <p:spTgt spid="3">
                                            <p:txEl>
                                              <p:pRg st="6" end="6"/>
                                            </p:txEl>
                                          </p:spTgt>
                                        </p:tgtEl>
                                      </p:cBhvr>
                                      <p:to x="100000" y="80000"/>
                                    </p:animScale>
                                    <p:animScale>
                                      <p:cBhvr>
                                        <p:cTn id="68" dur="166" decel="50000">
                                          <p:stCondLst>
                                            <p:cond delay="1338"/>
                                          </p:stCondLst>
                                        </p:cTn>
                                        <p:tgtEl>
                                          <p:spTgt spid="3">
                                            <p:txEl>
                                              <p:pRg st="6" end="6"/>
                                            </p:txEl>
                                          </p:spTgt>
                                        </p:tgtEl>
                                      </p:cBhvr>
                                      <p:to x="100000" y="100000"/>
                                    </p:animScale>
                                    <p:animScale>
                                      <p:cBhvr>
                                        <p:cTn id="69" dur="26">
                                          <p:stCondLst>
                                            <p:cond delay="1642"/>
                                          </p:stCondLst>
                                        </p:cTn>
                                        <p:tgtEl>
                                          <p:spTgt spid="3">
                                            <p:txEl>
                                              <p:pRg st="6" end="6"/>
                                            </p:txEl>
                                          </p:spTgt>
                                        </p:tgtEl>
                                      </p:cBhvr>
                                      <p:to x="100000" y="90000"/>
                                    </p:animScale>
                                    <p:animScale>
                                      <p:cBhvr>
                                        <p:cTn id="70" dur="166" decel="50000">
                                          <p:stCondLst>
                                            <p:cond delay="1668"/>
                                          </p:stCondLst>
                                        </p:cTn>
                                        <p:tgtEl>
                                          <p:spTgt spid="3">
                                            <p:txEl>
                                              <p:pRg st="6" end="6"/>
                                            </p:txEl>
                                          </p:spTgt>
                                        </p:tgtEl>
                                      </p:cBhvr>
                                      <p:to x="100000" y="100000"/>
                                    </p:animScale>
                                    <p:animScale>
                                      <p:cBhvr>
                                        <p:cTn id="71" dur="26">
                                          <p:stCondLst>
                                            <p:cond delay="1808"/>
                                          </p:stCondLst>
                                        </p:cTn>
                                        <p:tgtEl>
                                          <p:spTgt spid="3">
                                            <p:txEl>
                                              <p:pRg st="6" end="6"/>
                                            </p:txEl>
                                          </p:spTgt>
                                        </p:tgtEl>
                                      </p:cBhvr>
                                      <p:to x="100000" y="95000"/>
                                    </p:animScale>
                                    <p:animScale>
                                      <p:cBhvr>
                                        <p:cTn id="72" dur="166" decel="50000">
                                          <p:stCondLst>
                                            <p:cond delay="1834"/>
                                          </p:stCondLst>
                                        </p:cTn>
                                        <p:tgtEl>
                                          <p:spTgt spid="3">
                                            <p:txEl>
                                              <p:pRg st="6" end="6"/>
                                            </p:txEl>
                                          </p:spTgt>
                                        </p:tgtEl>
                                      </p:cBhvr>
                                      <p:to x="100000" y="100000"/>
                                    </p:animScale>
                                  </p:childTnLst>
                                </p:cTn>
                              </p:par>
                              <p:par>
                                <p:cTn id="73" presetID="26" presetClass="entr" presetSubtype="0" fill="hold" nodeType="withEffect">
                                  <p:stCondLst>
                                    <p:cond delay="0"/>
                                  </p:stCondLst>
                                  <p:childTnLst>
                                    <p:set>
                                      <p:cBhvr>
                                        <p:cTn id="74" dur="1" fill="hold">
                                          <p:stCondLst>
                                            <p:cond delay="0"/>
                                          </p:stCondLst>
                                        </p:cTn>
                                        <p:tgtEl>
                                          <p:spTgt spid="3">
                                            <p:txEl>
                                              <p:pRg st="8" end="8"/>
                                            </p:txEl>
                                          </p:spTgt>
                                        </p:tgtEl>
                                        <p:attrNameLst>
                                          <p:attrName>style.visibility</p:attrName>
                                        </p:attrNameLst>
                                      </p:cBhvr>
                                      <p:to>
                                        <p:strVal val="visible"/>
                                      </p:to>
                                    </p:set>
                                    <p:animEffect transition="in" filter="wipe(down)">
                                      <p:cBhvr>
                                        <p:cTn id="75" dur="580">
                                          <p:stCondLst>
                                            <p:cond delay="0"/>
                                          </p:stCondLst>
                                        </p:cTn>
                                        <p:tgtEl>
                                          <p:spTgt spid="3">
                                            <p:txEl>
                                              <p:pRg st="8" end="8"/>
                                            </p:txEl>
                                          </p:spTgt>
                                        </p:tgtEl>
                                      </p:cBhvr>
                                    </p:animEffect>
                                    <p:anim calcmode="lin" valueType="num">
                                      <p:cBhvr>
                                        <p:cTn id="76" dur="1822" tmFilter="0,0; 0.14,0.36; 0.43,0.73; 0.71,0.91; 1.0,1.0">
                                          <p:stCondLst>
                                            <p:cond delay="0"/>
                                          </p:stCondLst>
                                        </p:cTn>
                                        <p:tgtEl>
                                          <p:spTgt spid="3">
                                            <p:txEl>
                                              <p:pRg st="8" end="8"/>
                                            </p:txEl>
                                          </p:spTgt>
                                        </p:tgtEl>
                                        <p:attrNameLst>
                                          <p:attrName>ppt_x</p:attrName>
                                        </p:attrNameLst>
                                      </p:cBhvr>
                                      <p:tavLst>
                                        <p:tav tm="0">
                                          <p:val>
                                            <p:strVal val="#ppt_x-0.25"/>
                                          </p:val>
                                        </p:tav>
                                        <p:tav tm="100000">
                                          <p:val>
                                            <p:strVal val="#ppt_x"/>
                                          </p:val>
                                        </p:tav>
                                      </p:tavLst>
                                    </p:anim>
                                    <p:anim calcmode="lin" valueType="num">
                                      <p:cBhvr>
                                        <p:cTn id="77" dur="664" tmFilter="0.0,0.0; 0.25,0.07; 0.50,0.2; 0.75,0.467; 1.0,1.0">
                                          <p:stCondLst>
                                            <p:cond delay="0"/>
                                          </p:stCondLst>
                                        </p:cTn>
                                        <p:tgtEl>
                                          <p:spTgt spid="3">
                                            <p:txEl>
                                              <p:pRg st="8" end="8"/>
                                            </p:txEl>
                                          </p:spTgt>
                                        </p:tgtEl>
                                        <p:attrNameLst>
                                          <p:attrName>ppt_y</p:attrName>
                                        </p:attrNameLst>
                                      </p:cBhvr>
                                      <p:tavLst>
                                        <p:tav tm="0" fmla="#ppt_y-sin(pi*$)/3">
                                          <p:val>
                                            <p:fltVal val="0.5"/>
                                          </p:val>
                                        </p:tav>
                                        <p:tav tm="100000">
                                          <p:val>
                                            <p:fltVal val="1"/>
                                          </p:val>
                                        </p:tav>
                                      </p:tavLst>
                                    </p:anim>
                                    <p:anim calcmode="lin" valueType="num">
                                      <p:cBhvr>
                                        <p:cTn id="78" dur="664" tmFilter="0, 0; 0.125,0.2665; 0.25,0.4; 0.375,0.465; 0.5,0.5;  0.625,0.535; 0.75,0.6; 0.875,0.7335; 1,1">
                                          <p:stCondLst>
                                            <p:cond delay="664"/>
                                          </p:stCondLst>
                                        </p:cTn>
                                        <p:tgtEl>
                                          <p:spTgt spid="3">
                                            <p:txEl>
                                              <p:pRg st="8" end="8"/>
                                            </p:txEl>
                                          </p:spTgt>
                                        </p:tgtEl>
                                        <p:attrNameLst>
                                          <p:attrName>ppt_y</p:attrName>
                                        </p:attrNameLst>
                                      </p:cBhvr>
                                      <p:tavLst>
                                        <p:tav tm="0" fmla="#ppt_y-sin(pi*$)/9">
                                          <p:val>
                                            <p:fltVal val="0"/>
                                          </p:val>
                                        </p:tav>
                                        <p:tav tm="100000">
                                          <p:val>
                                            <p:fltVal val="1"/>
                                          </p:val>
                                        </p:tav>
                                      </p:tavLst>
                                    </p:anim>
                                    <p:anim calcmode="lin" valueType="num">
                                      <p:cBhvr>
                                        <p:cTn id="79" dur="332" tmFilter="0, 0; 0.125,0.2665; 0.25,0.4; 0.375,0.465; 0.5,0.5;  0.625,0.535; 0.75,0.6; 0.875,0.7335; 1,1">
                                          <p:stCondLst>
                                            <p:cond delay="1324"/>
                                          </p:stCondLst>
                                        </p:cTn>
                                        <p:tgtEl>
                                          <p:spTgt spid="3">
                                            <p:txEl>
                                              <p:pRg st="8" end="8"/>
                                            </p:txEl>
                                          </p:spTgt>
                                        </p:tgtEl>
                                        <p:attrNameLst>
                                          <p:attrName>ppt_y</p:attrName>
                                        </p:attrNameLst>
                                      </p:cBhvr>
                                      <p:tavLst>
                                        <p:tav tm="0" fmla="#ppt_y-sin(pi*$)/27">
                                          <p:val>
                                            <p:fltVal val="0"/>
                                          </p:val>
                                        </p:tav>
                                        <p:tav tm="100000">
                                          <p:val>
                                            <p:fltVal val="1"/>
                                          </p:val>
                                        </p:tav>
                                      </p:tavLst>
                                    </p:anim>
                                    <p:anim calcmode="lin" valueType="num">
                                      <p:cBhvr>
                                        <p:cTn id="80" dur="164" tmFilter="0, 0; 0.125,0.2665; 0.25,0.4; 0.375,0.465; 0.5,0.5;  0.625,0.535; 0.75,0.6; 0.875,0.7335; 1,1">
                                          <p:stCondLst>
                                            <p:cond delay="1656"/>
                                          </p:stCondLst>
                                        </p:cTn>
                                        <p:tgtEl>
                                          <p:spTgt spid="3">
                                            <p:txEl>
                                              <p:pRg st="8" end="8"/>
                                            </p:txEl>
                                          </p:spTgt>
                                        </p:tgtEl>
                                        <p:attrNameLst>
                                          <p:attrName>ppt_y</p:attrName>
                                        </p:attrNameLst>
                                      </p:cBhvr>
                                      <p:tavLst>
                                        <p:tav tm="0" fmla="#ppt_y-sin(pi*$)/81">
                                          <p:val>
                                            <p:fltVal val="0"/>
                                          </p:val>
                                        </p:tav>
                                        <p:tav tm="100000">
                                          <p:val>
                                            <p:fltVal val="1"/>
                                          </p:val>
                                        </p:tav>
                                      </p:tavLst>
                                    </p:anim>
                                    <p:animScale>
                                      <p:cBhvr>
                                        <p:cTn id="81" dur="26">
                                          <p:stCondLst>
                                            <p:cond delay="650"/>
                                          </p:stCondLst>
                                        </p:cTn>
                                        <p:tgtEl>
                                          <p:spTgt spid="3">
                                            <p:txEl>
                                              <p:pRg st="8" end="8"/>
                                            </p:txEl>
                                          </p:spTgt>
                                        </p:tgtEl>
                                      </p:cBhvr>
                                      <p:to x="100000" y="60000"/>
                                    </p:animScale>
                                    <p:animScale>
                                      <p:cBhvr>
                                        <p:cTn id="82" dur="166" decel="50000">
                                          <p:stCondLst>
                                            <p:cond delay="676"/>
                                          </p:stCondLst>
                                        </p:cTn>
                                        <p:tgtEl>
                                          <p:spTgt spid="3">
                                            <p:txEl>
                                              <p:pRg st="8" end="8"/>
                                            </p:txEl>
                                          </p:spTgt>
                                        </p:tgtEl>
                                      </p:cBhvr>
                                      <p:to x="100000" y="100000"/>
                                    </p:animScale>
                                    <p:animScale>
                                      <p:cBhvr>
                                        <p:cTn id="83" dur="26">
                                          <p:stCondLst>
                                            <p:cond delay="1312"/>
                                          </p:stCondLst>
                                        </p:cTn>
                                        <p:tgtEl>
                                          <p:spTgt spid="3">
                                            <p:txEl>
                                              <p:pRg st="8" end="8"/>
                                            </p:txEl>
                                          </p:spTgt>
                                        </p:tgtEl>
                                      </p:cBhvr>
                                      <p:to x="100000" y="80000"/>
                                    </p:animScale>
                                    <p:animScale>
                                      <p:cBhvr>
                                        <p:cTn id="84" dur="166" decel="50000">
                                          <p:stCondLst>
                                            <p:cond delay="1338"/>
                                          </p:stCondLst>
                                        </p:cTn>
                                        <p:tgtEl>
                                          <p:spTgt spid="3">
                                            <p:txEl>
                                              <p:pRg st="8" end="8"/>
                                            </p:txEl>
                                          </p:spTgt>
                                        </p:tgtEl>
                                      </p:cBhvr>
                                      <p:to x="100000" y="100000"/>
                                    </p:animScale>
                                    <p:animScale>
                                      <p:cBhvr>
                                        <p:cTn id="85" dur="26">
                                          <p:stCondLst>
                                            <p:cond delay="1642"/>
                                          </p:stCondLst>
                                        </p:cTn>
                                        <p:tgtEl>
                                          <p:spTgt spid="3">
                                            <p:txEl>
                                              <p:pRg st="8" end="8"/>
                                            </p:txEl>
                                          </p:spTgt>
                                        </p:tgtEl>
                                      </p:cBhvr>
                                      <p:to x="100000" y="90000"/>
                                    </p:animScale>
                                    <p:animScale>
                                      <p:cBhvr>
                                        <p:cTn id="86" dur="166" decel="50000">
                                          <p:stCondLst>
                                            <p:cond delay="1668"/>
                                          </p:stCondLst>
                                        </p:cTn>
                                        <p:tgtEl>
                                          <p:spTgt spid="3">
                                            <p:txEl>
                                              <p:pRg st="8" end="8"/>
                                            </p:txEl>
                                          </p:spTgt>
                                        </p:tgtEl>
                                      </p:cBhvr>
                                      <p:to x="100000" y="100000"/>
                                    </p:animScale>
                                    <p:animScale>
                                      <p:cBhvr>
                                        <p:cTn id="87" dur="26">
                                          <p:stCondLst>
                                            <p:cond delay="1808"/>
                                          </p:stCondLst>
                                        </p:cTn>
                                        <p:tgtEl>
                                          <p:spTgt spid="3">
                                            <p:txEl>
                                              <p:pRg st="8" end="8"/>
                                            </p:txEl>
                                          </p:spTgt>
                                        </p:tgtEl>
                                      </p:cBhvr>
                                      <p:to x="100000" y="95000"/>
                                    </p:animScale>
                                    <p:animScale>
                                      <p:cBhvr>
                                        <p:cTn id="88" dur="166" decel="50000">
                                          <p:stCondLst>
                                            <p:cond delay="1834"/>
                                          </p:stCondLst>
                                        </p:cTn>
                                        <p:tgtEl>
                                          <p:spTgt spid="3">
                                            <p:txEl>
                                              <p:pRg st="8" end="8"/>
                                            </p:txEl>
                                          </p:spTgt>
                                        </p:tgtEl>
                                      </p:cBhvr>
                                      <p:to x="100000" y="100000"/>
                                    </p:animScale>
                                  </p:childTnLst>
                                </p:cTn>
                              </p:par>
                              <p:par>
                                <p:cTn id="89" presetID="26" presetClass="entr" presetSubtype="0" fill="hold" nodeType="withEffect">
                                  <p:stCondLst>
                                    <p:cond delay="0"/>
                                  </p:stCondLst>
                                  <p:childTnLst>
                                    <p:set>
                                      <p:cBhvr>
                                        <p:cTn id="90" dur="1" fill="hold">
                                          <p:stCondLst>
                                            <p:cond delay="0"/>
                                          </p:stCondLst>
                                        </p:cTn>
                                        <p:tgtEl>
                                          <p:spTgt spid="3">
                                            <p:txEl>
                                              <p:pRg st="10" end="10"/>
                                            </p:txEl>
                                          </p:spTgt>
                                        </p:tgtEl>
                                        <p:attrNameLst>
                                          <p:attrName>style.visibility</p:attrName>
                                        </p:attrNameLst>
                                      </p:cBhvr>
                                      <p:to>
                                        <p:strVal val="visible"/>
                                      </p:to>
                                    </p:set>
                                    <p:animEffect transition="in" filter="wipe(down)">
                                      <p:cBhvr>
                                        <p:cTn id="91" dur="580">
                                          <p:stCondLst>
                                            <p:cond delay="0"/>
                                          </p:stCondLst>
                                        </p:cTn>
                                        <p:tgtEl>
                                          <p:spTgt spid="3">
                                            <p:txEl>
                                              <p:pRg st="10" end="10"/>
                                            </p:txEl>
                                          </p:spTgt>
                                        </p:tgtEl>
                                      </p:cBhvr>
                                    </p:animEffect>
                                    <p:anim calcmode="lin" valueType="num">
                                      <p:cBhvr>
                                        <p:cTn id="92" dur="1822" tmFilter="0,0; 0.14,0.36; 0.43,0.73; 0.71,0.91; 1.0,1.0">
                                          <p:stCondLst>
                                            <p:cond delay="0"/>
                                          </p:stCondLst>
                                        </p:cTn>
                                        <p:tgtEl>
                                          <p:spTgt spid="3">
                                            <p:txEl>
                                              <p:pRg st="10" end="10"/>
                                            </p:txEl>
                                          </p:spTgt>
                                        </p:tgtEl>
                                        <p:attrNameLst>
                                          <p:attrName>ppt_x</p:attrName>
                                        </p:attrNameLst>
                                      </p:cBhvr>
                                      <p:tavLst>
                                        <p:tav tm="0">
                                          <p:val>
                                            <p:strVal val="#ppt_x-0.25"/>
                                          </p:val>
                                        </p:tav>
                                        <p:tav tm="100000">
                                          <p:val>
                                            <p:strVal val="#ppt_x"/>
                                          </p:val>
                                        </p:tav>
                                      </p:tavLst>
                                    </p:anim>
                                    <p:anim calcmode="lin" valueType="num">
                                      <p:cBhvr>
                                        <p:cTn id="93" dur="664" tmFilter="0.0,0.0; 0.25,0.07; 0.50,0.2; 0.75,0.467; 1.0,1.0">
                                          <p:stCondLst>
                                            <p:cond delay="0"/>
                                          </p:stCondLst>
                                        </p:cTn>
                                        <p:tgtEl>
                                          <p:spTgt spid="3">
                                            <p:txEl>
                                              <p:pRg st="10" end="10"/>
                                            </p:txEl>
                                          </p:spTgt>
                                        </p:tgtEl>
                                        <p:attrNameLst>
                                          <p:attrName>ppt_y</p:attrName>
                                        </p:attrNameLst>
                                      </p:cBhvr>
                                      <p:tavLst>
                                        <p:tav tm="0" fmla="#ppt_y-sin(pi*$)/3">
                                          <p:val>
                                            <p:fltVal val="0.5"/>
                                          </p:val>
                                        </p:tav>
                                        <p:tav tm="100000">
                                          <p:val>
                                            <p:fltVal val="1"/>
                                          </p:val>
                                        </p:tav>
                                      </p:tavLst>
                                    </p:anim>
                                    <p:anim calcmode="lin" valueType="num">
                                      <p:cBhvr>
                                        <p:cTn id="94" dur="664" tmFilter="0, 0; 0.125,0.2665; 0.25,0.4; 0.375,0.465; 0.5,0.5;  0.625,0.535; 0.75,0.6; 0.875,0.7335; 1,1">
                                          <p:stCondLst>
                                            <p:cond delay="664"/>
                                          </p:stCondLst>
                                        </p:cTn>
                                        <p:tgtEl>
                                          <p:spTgt spid="3">
                                            <p:txEl>
                                              <p:pRg st="10" end="10"/>
                                            </p:txEl>
                                          </p:spTgt>
                                        </p:tgtEl>
                                        <p:attrNameLst>
                                          <p:attrName>ppt_y</p:attrName>
                                        </p:attrNameLst>
                                      </p:cBhvr>
                                      <p:tavLst>
                                        <p:tav tm="0" fmla="#ppt_y-sin(pi*$)/9">
                                          <p:val>
                                            <p:fltVal val="0"/>
                                          </p:val>
                                        </p:tav>
                                        <p:tav tm="100000">
                                          <p:val>
                                            <p:fltVal val="1"/>
                                          </p:val>
                                        </p:tav>
                                      </p:tavLst>
                                    </p:anim>
                                    <p:anim calcmode="lin" valueType="num">
                                      <p:cBhvr>
                                        <p:cTn id="95" dur="332" tmFilter="0, 0; 0.125,0.2665; 0.25,0.4; 0.375,0.465; 0.5,0.5;  0.625,0.535; 0.75,0.6; 0.875,0.7335; 1,1">
                                          <p:stCondLst>
                                            <p:cond delay="1324"/>
                                          </p:stCondLst>
                                        </p:cTn>
                                        <p:tgtEl>
                                          <p:spTgt spid="3">
                                            <p:txEl>
                                              <p:pRg st="10" end="10"/>
                                            </p:txEl>
                                          </p:spTgt>
                                        </p:tgtEl>
                                        <p:attrNameLst>
                                          <p:attrName>ppt_y</p:attrName>
                                        </p:attrNameLst>
                                      </p:cBhvr>
                                      <p:tavLst>
                                        <p:tav tm="0" fmla="#ppt_y-sin(pi*$)/27">
                                          <p:val>
                                            <p:fltVal val="0"/>
                                          </p:val>
                                        </p:tav>
                                        <p:tav tm="100000">
                                          <p:val>
                                            <p:fltVal val="1"/>
                                          </p:val>
                                        </p:tav>
                                      </p:tavLst>
                                    </p:anim>
                                    <p:anim calcmode="lin" valueType="num">
                                      <p:cBhvr>
                                        <p:cTn id="96" dur="164" tmFilter="0, 0; 0.125,0.2665; 0.25,0.4; 0.375,0.465; 0.5,0.5;  0.625,0.535; 0.75,0.6; 0.875,0.7335; 1,1">
                                          <p:stCondLst>
                                            <p:cond delay="1656"/>
                                          </p:stCondLst>
                                        </p:cTn>
                                        <p:tgtEl>
                                          <p:spTgt spid="3">
                                            <p:txEl>
                                              <p:pRg st="10" end="10"/>
                                            </p:txEl>
                                          </p:spTgt>
                                        </p:tgtEl>
                                        <p:attrNameLst>
                                          <p:attrName>ppt_y</p:attrName>
                                        </p:attrNameLst>
                                      </p:cBhvr>
                                      <p:tavLst>
                                        <p:tav tm="0" fmla="#ppt_y-sin(pi*$)/81">
                                          <p:val>
                                            <p:fltVal val="0"/>
                                          </p:val>
                                        </p:tav>
                                        <p:tav tm="100000">
                                          <p:val>
                                            <p:fltVal val="1"/>
                                          </p:val>
                                        </p:tav>
                                      </p:tavLst>
                                    </p:anim>
                                    <p:animScale>
                                      <p:cBhvr>
                                        <p:cTn id="97" dur="26">
                                          <p:stCondLst>
                                            <p:cond delay="650"/>
                                          </p:stCondLst>
                                        </p:cTn>
                                        <p:tgtEl>
                                          <p:spTgt spid="3">
                                            <p:txEl>
                                              <p:pRg st="10" end="10"/>
                                            </p:txEl>
                                          </p:spTgt>
                                        </p:tgtEl>
                                      </p:cBhvr>
                                      <p:to x="100000" y="60000"/>
                                    </p:animScale>
                                    <p:animScale>
                                      <p:cBhvr>
                                        <p:cTn id="98" dur="166" decel="50000">
                                          <p:stCondLst>
                                            <p:cond delay="676"/>
                                          </p:stCondLst>
                                        </p:cTn>
                                        <p:tgtEl>
                                          <p:spTgt spid="3">
                                            <p:txEl>
                                              <p:pRg st="10" end="10"/>
                                            </p:txEl>
                                          </p:spTgt>
                                        </p:tgtEl>
                                      </p:cBhvr>
                                      <p:to x="100000" y="100000"/>
                                    </p:animScale>
                                    <p:animScale>
                                      <p:cBhvr>
                                        <p:cTn id="99" dur="26">
                                          <p:stCondLst>
                                            <p:cond delay="1312"/>
                                          </p:stCondLst>
                                        </p:cTn>
                                        <p:tgtEl>
                                          <p:spTgt spid="3">
                                            <p:txEl>
                                              <p:pRg st="10" end="10"/>
                                            </p:txEl>
                                          </p:spTgt>
                                        </p:tgtEl>
                                      </p:cBhvr>
                                      <p:to x="100000" y="80000"/>
                                    </p:animScale>
                                    <p:animScale>
                                      <p:cBhvr>
                                        <p:cTn id="100" dur="166" decel="50000">
                                          <p:stCondLst>
                                            <p:cond delay="1338"/>
                                          </p:stCondLst>
                                        </p:cTn>
                                        <p:tgtEl>
                                          <p:spTgt spid="3">
                                            <p:txEl>
                                              <p:pRg st="10" end="10"/>
                                            </p:txEl>
                                          </p:spTgt>
                                        </p:tgtEl>
                                      </p:cBhvr>
                                      <p:to x="100000" y="100000"/>
                                    </p:animScale>
                                    <p:animScale>
                                      <p:cBhvr>
                                        <p:cTn id="101" dur="26">
                                          <p:stCondLst>
                                            <p:cond delay="1642"/>
                                          </p:stCondLst>
                                        </p:cTn>
                                        <p:tgtEl>
                                          <p:spTgt spid="3">
                                            <p:txEl>
                                              <p:pRg st="10" end="10"/>
                                            </p:txEl>
                                          </p:spTgt>
                                        </p:tgtEl>
                                      </p:cBhvr>
                                      <p:to x="100000" y="90000"/>
                                    </p:animScale>
                                    <p:animScale>
                                      <p:cBhvr>
                                        <p:cTn id="102" dur="166" decel="50000">
                                          <p:stCondLst>
                                            <p:cond delay="1668"/>
                                          </p:stCondLst>
                                        </p:cTn>
                                        <p:tgtEl>
                                          <p:spTgt spid="3">
                                            <p:txEl>
                                              <p:pRg st="10" end="10"/>
                                            </p:txEl>
                                          </p:spTgt>
                                        </p:tgtEl>
                                      </p:cBhvr>
                                      <p:to x="100000" y="100000"/>
                                    </p:animScale>
                                    <p:animScale>
                                      <p:cBhvr>
                                        <p:cTn id="103" dur="26">
                                          <p:stCondLst>
                                            <p:cond delay="1808"/>
                                          </p:stCondLst>
                                        </p:cTn>
                                        <p:tgtEl>
                                          <p:spTgt spid="3">
                                            <p:txEl>
                                              <p:pRg st="10" end="10"/>
                                            </p:txEl>
                                          </p:spTgt>
                                        </p:tgtEl>
                                      </p:cBhvr>
                                      <p:to x="100000" y="95000"/>
                                    </p:animScale>
                                    <p:animScale>
                                      <p:cBhvr>
                                        <p:cTn id="104" dur="166" decel="50000">
                                          <p:stCondLst>
                                            <p:cond delay="1834"/>
                                          </p:stCondLst>
                                        </p:cTn>
                                        <p:tgtEl>
                                          <p:spTgt spid="3">
                                            <p:txEl>
                                              <p:pRg st="10" end="10"/>
                                            </p:txEl>
                                          </p:spTgt>
                                        </p:tgtEl>
                                      </p:cBhvr>
                                      <p:to x="100000" y="100000"/>
                                    </p:animScale>
                                  </p:childTnLst>
                                </p:cTn>
                              </p:par>
                              <p:par>
                                <p:cTn id="105" presetID="26" presetClass="entr" presetSubtype="0" fill="hold" nodeType="withEffect">
                                  <p:stCondLst>
                                    <p:cond delay="0"/>
                                  </p:stCondLst>
                                  <p:childTnLst>
                                    <p:set>
                                      <p:cBhvr>
                                        <p:cTn id="106" dur="1" fill="hold">
                                          <p:stCondLst>
                                            <p:cond delay="0"/>
                                          </p:stCondLst>
                                        </p:cTn>
                                        <p:tgtEl>
                                          <p:spTgt spid="3">
                                            <p:txEl>
                                              <p:pRg st="12" end="12"/>
                                            </p:txEl>
                                          </p:spTgt>
                                        </p:tgtEl>
                                        <p:attrNameLst>
                                          <p:attrName>style.visibility</p:attrName>
                                        </p:attrNameLst>
                                      </p:cBhvr>
                                      <p:to>
                                        <p:strVal val="visible"/>
                                      </p:to>
                                    </p:set>
                                    <p:animEffect transition="in" filter="wipe(down)">
                                      <p:cBhvr>
                                        <p:cTn id="107" dur="580">
                                          <p:stCondLst>
                                            <p:cond delay="0"/>
                                          </p:stCondLst>
                                        </p:cTn>
                                        <p:tgtEl>
                                          <p:spTgt spid="3">
                                            <p:txEl>
                                              <p:pRg st="12" end="12"/>
                                            </p:txEl>
                                          </p:spTgt>
                                        </p:tgtEl>
                                      </p:cBhvr>
                                    </p:animEffect>
                                    <p:anim calcmode="lin" valueType="num">
                                      <p:cBhvr>
                                        <p:cTn id="108" dur="1822" tmFilter="0,0; 0.14,0.36; 0.43,0.73; 0.71,0.91; 1.0,1.0">
                                          <p:stCondLst>
                                            <p:cond delay="0"/>
                                          </p:stCondLst>
                                        </p:cTn>
                                        <p:tgtEl>
                                          <p:spTgt spid="3">
                                            <p:txEl>
                                              <p:pRg st="12" end="12"/>
                                            </p:txEl>
                                          </p:spTgt>
                                        </p:tgtEl>
                                        <p:attrNameLst>
                                          <p:attrName>ppt_x</p:attrName>
                                        </p:attrNameLst>
                                      </p:cBhvr>
                                      <p:tavLst>
                                        <p:tav tm="0">
                                          <p:val>
                                            <p:strVal val="#ppt_x-0.25"/>
                                          </p:val>
                                        </p:tav>
                                        <p:tav tm="100000">
                                          <p:val>
                                            <p:strVal val="#ppt_x"/>
                                          </p:val>
                                        </p:tav>
                                      </p:tavLst>
                                    </p:anim>
                                    <p:anim calcmode="lin" valueType="num">
                                      <p:cBhvr>
                                        <p:cTn id="109" dur="664" tmFilter="0.0,0.0; 0.25,0.07; 0.50,0.2; 0.75,0.467; 1.0,1.0">
                                          <p:stCondLst>
                                            <p:cond delay="0"/>
                                          </p:stCondLst>
                                        </p:cTn>
                                        <p:tgtEl>
                                          <p:spTgt spid="3">
                                            <p:txEl>
                                              <p:pRg st="12" end="12"/>
                                            </p:txEl>
                                          </p:spTgt>
                                        </p:tgtEl>
                                        <p:attrNameLst>
                                          <p:attrName>ppt_y</p:attrName>
                                        </p:attrNameLst>
                                      </p:cBhvr>
                                      <p:tavLst>
                                        <p:tav tm="0" fmla="#ppt_y-sin(pi*$)/3">
                                          <p:val>
                                            <p:fltVal val="0.5"/>
                                          </p:val>
                                        </p:tav>
                                        <p:tav tm="100000">
                                          <p:val>
                                            <p:fltVal val="1"/>
                                          </p:val>
                                        </p:tav>
                                      </p:tavLst>
                                    </p:anim>
                                    <p:anim calcmode="lin" valueType="num">
                                      <p:cBhvr>
                                        <p:cTn id="110" dur="664" tmFilter="0, 0; 0.125,0.2665; 0.25,0.4; 0.375,0.465; 0.5,0.5;  0.625,0.535; 0.75,0.6; 0.875,0.7335; 1,1">
                                          <p:stCondLst>
                                            <p:cond delay="664"/>
                                          </p:stCondLst>
                                        </p:cTn>
                                        <p:tgtEl>
                                          <p:spTgt spid="3">
                                            <p:txEl>
                                              <p:pRg st="12" end="12"/>
                                            </p:txEl>
                                          </p:spTgt>
                                        </p:tgtEl>
                                        <p:attrNameLst>
                                          <p:attrName>ppt_y</p:attrName>
                                        </p:attrNameLst>
                                      </p:cBhvr>
                                      <p:tavLst>
                                        <p:tav tm="0" fmla="#ppt_y-sin(pi*$)/9">
                                          <p:val>
                                            <p:fltVal val="0"/>
                                          </p:val>
                                        </p:tav>
                                        <p:tav tm="100000">
                                          <p:val>
                                            <p:fltVal val="1"/>
                                          </p:val>
                                        </p:tav>
                                      </p:tavLst>
                                    </p:anim>
                                    <p:anim calcmode="lin" valueType="num">
                                      <p:cBhvr>
                                        <p:cTn id="111" dur="332" tmFilter="0, 0; 0.125,0.2665; 0.25,0.4; 0.375,0.465; 0.5,0.5;  0.625,0.535; 0.75,0.6; 0.875,0.7335; 1,1">
                                          <p:stCondLst>
                                            <p:cond delay="1324"/>
                                          </p:stCondLst>
                                        </p:cTn>
                                        <p:tgtEl>
                                          <p:spTgt spid="3">
                                            <p:txEl>
                                              <p:pRg st="12" end="12"/>
                                            </p:txEl>
                                          </p:spTgt>
                                        </p:tgtEl>
                                        <p:attrNameLst>
                                          <p:attrName>ppt_y</p:attrName>
                                        </p:attrNameLst>
                                      </p:cBhvr>
                                      <p:tavLst>
                                        <p:tav tm="0" fmla="#ppt_y-sin(pi*$)/27">
                                          <p:val>
                                            <p:fltVal val="0"/>
                                          </p:val>
                                        </p:tav>
                                        <p:tav tm="100000">
                                          <p:val>
                                            <p:fltVal val="1"/>
                                          </p:val>
                                        </p:tav>
                                      </p:tavLst>
                                    </p:anim>
                                    <p:anim calcmode="lin" valueType="num">
                                      <p:cBhvr>
                                        <p:cTn id="112" dur="164" tmFilter="0, 0; 0.125,0.2665; 0.25,0.4; 0.375,0.465; 0.5,0.5;  0.625,0.535; 0.75,0.6; 0.875,0.7335; 1,1">
                                          <p:stCondLst>
                                            <p:cond delay="1656"/>
                                          </p:stCondLst>
                                        </p:cTn>
                                        <p:tgtEl>
                                          <p:spTgt spid="3">
                                            <p:txEl>
                                              <p:pRg st="12" end="12"/>
                                            </p:txEl>
                                          </p:spTgt>
                                        </p:tgtEl>
                                        <p:attrNameLst>
                                          <p:attrName>ppt_y</p:attrName>
                                        </p:attrNameLst>
                                      </p:cBhvr>
                                      <p:tavLst>
                                        <p:tav tm="0" fmla="#ppt_y-sin(pi*$)/81">
                                          <p:val>
                                            <p:fltVal val="0"/>
                                          </p:val>
                                        </p:tav>
                                        <p:tav tm="100000">
                                          <p:val>
                                            <p:fltVal val="1"/>
                                          </p:val>
                                        </p:tav>
                                      </p:tavLst>
                                    </p:anim>
                                    <p:animScale>
                                      <p:cBhvr>
                                        <p:cTn id="113" dur="26">
                                          <p:stCondLst>
                                            <p:cond delay="650"/>
                                          </p:stCondLst>
                                        </p:cTn>
                                        <p:tgtEl>
                                          <p:spTgt spid="3">
                                            <p:txEl>
                                              <p:pRg st="12" end="12"/>
                                            </p:txEl>
                                          </p:spTgt>
                                        </p:tgtEl>
                                      </p:cBhvr>
                                      <p:to x="100000" y="60000"/>
                                    </p:animScale>
                                    <p:animScale>
                                      <p:cBhvr>
                                        <p:cTn id="114" dur="166" decel="50000">
                                          <p:stCondLst>
                                            <p:cond delay="676"/>
                                          </p:stCondLst>
                                        </p:cTn>
                                        <p:tgtEl>
                                          <p:spTgt spid="3">
                                            <p:txEl>
                                              <p:pRg st="12" end="12"/>
                                            </p:txEl>
                                          </p:spTgt>
                                        </p:tgtEl>
                                      </p:cBhvr>
                                      <p:to x="100000" y="100000"/>
                                    </p:animScale>
                                    <p:animScale>
                                      <p:cBhvr>
                                        <p:cTn id="115" dur="26">
                                          <p:stCondLst>
                                            <p:cond delay="1312"/>
                                          </p:stCondLst>
                                        </p:cTn>
                                        <p:tgtEl>
                                          <p:spTgt spid="3">
                                            <p:txEl>
                                              <p:pRg st="12" end="12"/>
                                            </p:txEl>
                                          </p:spTgt>
                                        </p:tgtEl>
                                      </p:cBhvr>
                                      <p:to x="100000" y="80000"/>
                                    </p:animScale>
                                    <p:animScale>
                                      <p:cBhvr>
                                        <p:cTn id="116" dur="166" decel="50000">
                                          <p:stCondLst>
                                            <p:cond delay="1338"/>
                                          </p:stCondLst>
                                        </p:cTn>
                                        <p:tgtEl>
                                          <p:spTgt spid="3">
                                            <p:txEl>
                                              <p:pRg st="12" end="12"/>
                                            </p:txEl>
                                          </p:spTgt>
                                        </p:tgtEl>
                                      </p:cBhvr>
                                      <p:to x="100000" y="100000"/>
                                    </p:animScale>
                                    <p:animScale>
                                      <p:cBhvr>
                                        <p:cTn id="117" dur="26">
                                          <p:stCondLst>
                                            <p:cond delay="1642"/>
                                          </p:stCondLst>
                                        </p:cTn>
                                        <p:tgtEl>
                                          <p:spTgt spid="3">
                                            <p:txEl>
                                              <p:pRg st="12" end="12"/>
                                            </p:txEl>
                                          </p:spTgt>
                                        </p:tgtEl>
                                      </p:cBhvr>
                                      <p:to x="100000" y="90000"/>
                                    </p:animScale>
                                    <p:animScale>
                                      <p:cBhvr>
                                        <p:cTn id="118" dur="166" decel="50000">
                                          <p:stCondLst>
                                            <p:cond delay="1668"/>
                                          </p:stCondLst>
                                        </p:cTn>
                                        <p:tgtEl>
                                          <p:spTgt spid="3">
                                            <p:txEl>
                                              <p:pRg st="12" end="12"/>
                                            </p:txEl>
                                          </p:spTgt>
                                        </p:tgtEl>
                                      </p:cBhvr>
                                      <p:to x="100000" y="100000"/>
                                    </p:animScale>
                                    <p:animScale>
                                      <p:cBhvr>
                                        <p:cTn id="119" dur="26">
                                          <p:stCondLst>
                                            <p:cond delay="1808"/>
                                          </p:stCondLst>
                                        </p:cTn>
                                        <p:tgtEl>
                                          <p:spTgt spid="3">
                                            <p:txEl>
                                              <p:pRg st="12" end="12"/>
                                            </p:txEl>
                                          </p:spTgt>
                                        </p:tgtEl>
                                      </p:cBhvr>
                                      <p:to x="100000" y="95000"/>
                                    </p:animScale>
                                    <p:animScale>
                                      <p:cBhvr>
                                        <p:cTn id="120" dur="166" decel="50000">
                                          <p:stCondLst>
                                            <p:cond delay="1834"/>
                                          </p:stCondLst>
                                        </p:cTn>
                                        <p:tgtEl>
                                          <p:spTgt spid="3">
                                            <p:txEl>
                                              <p:pRg st="12" end="12"/>
                                            </p:txEl>
                                          </p:spTgt>
                                        </p:tgtEl>
                                      </p:cBhvr>
                                      <p:to x="100000" y="100000"/>
                                    </p:animScale>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nodeType="clickEffect">
                                  <p:stCondLst>
                                    <p:cond delay="0"/>
                                  </p:stCondLst>
                                  <p:childTnLst>
                                    <p:set>
                                      <p:cBhvr>
                                        <p:cTn id="124" dur="1" fill="hold">
                                          <p:stCondLst>
                                            <p:cond delay="0"/>
                                          </p:stCondLst>
                                        </p:cTn>
                                        <p:tgtEl>
                                          <p:spTgt spid="7"/>
                                        </p:tgtEl>
                                        <p:attrNameLst>
                                          <p:attrName>style.visibility</p:attrName>
                                        </p:attrNameLst>
                                      </p:cBhvr>
                                      <p:to>
                                        <p:strVal val="visible"/>
                                      </p:to>
                                    </p:set>
                                    <p:animEffect transition="in" filter="fade">
                                      <p:cBhvr>
                                        <p:cTn id="1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6"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FC78A-EF5F-9A21-9175-45529668A558}"/>
              </a:ext>
            </a:extLst>
          </p:cNvPr>
          <p:cNvSpPr>
            <a:spLocks noGrp="1"/>
          </p:cNvSpPr>
          <p:nvPr>
            <p:ph type="title"/>
          </p:nvPr>
        </p:nvSpPr>
        <p:spPr>
          <a:xfrm>
            <a:off x="2231096" y="135447"/>
            <a:ext cx="7345891" cy="1413933"/>
          </a:xfrm>
        </p:spPr>
        <p:txBody>
          <a:bodyPr vert="horz" lIns="91440" tIns="45720" rIns="91440" bIns="45720" rtlCol="0" anchor="ctr">
            <a:normAutofit/>
          </a:bodyPr>
          <a:lstStyle/>
          <a:p>
            <a:r>
              <a:rPr lang="en-US" b="1" dirty="0"/>
              <a:t>How it was built </a:t>
            </a:r>
            <a:r>
              <a:rPr lang="en-US" dirty="0"/>
              <a:t> </a:t>
            </a:r>
          </a:p>
        </p:txBody>
      </p:sp>
      <p:sp>
        <p:nvSpPr>
          <p:cNvPr id="7" name="TextBox 6">
            <a:extLst>
              <a:ext uri="{FF2B5EF4-FFF2-40B4-BE49-F238E27FC236}">
                <a16:creationId xmlns:a16="http://schemas.microsoft.com/office/drawing/2014/main" id="{205067D7-3472-321B-51CF-B06FAF48EA3F}"/>
              </a:ext>
            </a:extLst>
          </p:cNvPr>
          <p:cNvSpPr txBox="1"/>
          <p:nvPr/>
        </p:nvSpPr>
        <p:spPr>
          <a:xfrm>
            <a:off x="3863659" y="1946704"/>
            <a:ext cx="7659156" cy="2287013"/>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marL="285750" indent="-285750" defTabSz="457200">
              <a:spcBef>
                <a:spcPct val="20000"/>
              </a:spcBef>
              <a:spcAft>
                <a:spcPts val="600"/>
              </a:spcAft>
              <a:buClr>
                <a:schemeClr val="accent1">
                  <a:lumMod val="75000"/>
                </a:schemeClr>
              </a:buClr>
              <a:buSzPct val="145000"/>
              <a:buFont typeface="Arial"/>
              <a:buChar char="•"/>
            </a:pPr>
            <a:endParaRPr lang="en-US"/>
          </a:p>
        </p:txBody>
      </p:sp>
      <p:pic>
        <p:nvPicPr>
          <p:cNvPr id="8" name="Picture 4" descr="Logo, company name&#10;&#10;Description automatically generated">
            <a:extLst>
              <a:ext uri="{FF2B5EF4-FFF2-40B4-BE49-F238E27FC236}">
                <a16:creationId xmlns:a16="http://schemas.microsoft.com/office/drawing/2014/main" id="{2BB008D1-001B-4EE6-EFB5-44FA64FFBB9D}"/>
              </a:ext>
            </a:extLst>
          </p:cNvPr>
          <p:cNvPicPr>
            <a:picLocks noChangeAspect="1"/>
          </p:cNvPicPr>
          <p:nvPr/>
        </p:nvPicPr>
        <p:blipFill>
          <a:blip r:embed="rId5"/>
          <a:stretch>
            <a:fillRect/>
          </a:stretch>
        </p:blipFill>
        <p:spPr>
          <a:xfrm>
            <a:off x="9689659" y="92833"/>
            <a:ext cx="2395627" cy="1059224"/>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0" name="TextBox 19">
            <a:extLst>
              <a:ext uri="{FF2B5EF4-FFF2-40B4-BE49-F238E27FC236}">
                <a16:creationId xmlns:a16="http://schemas.microsoft.com/office/drawing/2014/main" id="{A67EADC9-9F86-A1C2-BB1E-B8EACC475F0A}"/>
              </a:ext>
            </a:extLst>
          </p:cNvPr>
          <p:cNvSpPr txBox="1"/>
          <p:nvPr/>
        </p:nvSpPr>
        <p:spPr>
          <a:xfrm>
            <a:off x="3576672" y="3671892"/>
            <a:ext cx="6402351" cy="2633904"/>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marL="285750" indent="-285750" defTabSz="457200">
              <a:spcBef>
                <a:spcPct val="20000"/>
              </a:spcBef>
              <a:spcAft>
                <a:spcPts val="600"/>
              </a:spcAft>
              <a:buClr>
                <a:schemeClr val="accent1">
                  <a:lumMod val="75000"/>
                </a:schemeClr>
              </a:buClr>
              <a:buSzPct val="145000"/>
              <a:buFont typeface="Arial"/>
              <a:buChar char="•"/>
            </a:pPr>
            <a:endParaRPr lang="en-US"/>
          </a:p>
        </p:txBody>
      </p:sp>
      <p:sp>
        <p:nvSpPr>
          <p:cNvPr id="3" name="Content Placeholder 2">
            <a:extLst>
              <a:ext uri="{FF2B5EF4-FFF2-40B4-BE49-F238E27FC236}">
                <a16:creationId xmlns:a16="http://schemas.microsoft.com/office/drawing/2014/main" id="{F4A94210-CB47-6A88-B211-CF2DD4B56BF6}"/>
              </a:ext>
            </a:extLst>
          </p:cNvPr>
          <p:cNvSpPr>
            <a:spLocks noGrp="1"/>
          </p:cNvSpPr>
          <p:nvPr>
            <p:ph idx="1"/>
          </p:nvPr>
        </p:nvSpPr>
        <p:spPr>
          <a:xfrm>
            <a:off x="7164994" y="1399897"/>
            <a:ext cx="4866015" cy="4455866"/>
          </a:xfrm>
        </p:spPr>
        <p:txBody>
          <a:bodyPr>
            <a:normAutofit/>
          </a:bodyPr>
          <a:lstStyle/>
          <a:p>
            <a:pPr marL="0" indent="0">
              <a:lnSpc>
                <a:spcPct val="90000"/>
              </a:lnSpc>
              <a:buNone/>
            </a:pPr>
            <a:r>
              <a:rPr lang="en-US" sz="1900" dirty="0"/>
              <a:t>          </a:t>
            </a:r>
            <a:r>
              <a:rPr lang="en-US" sz="1900" b="1" i="1" u="sng" dirty="0"/>
              <a:t>What the developers implemented</a:t>
            </a:r>
          </a:p>
          <a:p>
            <a:pPr marL="0" indent="0">
              <a:lnSpc>
                <a:spcPct val="90000"/>
              </a:lnSpc>
              <a:buNone/>
            </a:pPr>
            <a:endParaRPr lang="en-US" sz="1900" b="1" i="1" u="sng" dirty="0"/>
          </a:p>
          <a:p>
            <a:pPr marL="342900" indent="-342900">
              <a:lnSpc>
                <a:spcPct val="90000"/>
              </a:lnSpc>
            </a:pPr>
            <a:r>
              <a:rPr lang="en-US" sz="1600" dirty="0"/>
              <a:t>Database to store information</a:t>
            </a:r>
          </a:p>
          <a:p>
            <a:pPr marL="342900" indent="-342900">
              <a:lnSpc>
                <a:spcPct val="90000"/>
              </a:lnSpc>
            </a:pPr>
            <a:r>
              <a:rPr lang="en-US" sz="1600" dirty="0"/>
              <a:t>Google API</a:t>
            </a:r>
          </a:p>
          <a:p>
            <a:pPr marL="342900" indent="-342900">
              <a:lnSpc>
                <a:spcPct val="90000"/>
              </a:lnSpc>
            </a:pPr>
            <a:r>
              <a:rPr lang="en-US" sz="1600" dirty="0"/>
              <a:t>Contact Page </a:t>
            </a:r>
          </a:p>
          <a:p>
            <a:pPr marL="342900" indent="-342900">
              <a:lnSpc>
                <a:spcPct val="90000"/>
              </a:lnSpc>
            </a:pPr>
            <a:r>
              <a:rPr lang="en-US" sz="1600" dirty="0"/>
              <a:t>Add your own rental property where the site will take in the information from the  user </a:t>
            </a:r>
            <a:endParaRPr lang="en-US" sz="1900" dirty="0"/>
          </a:p>
        </p:txBody>
      </p:sp>
      <p:sp>
        <p:nvSpPr>
          <p:cNvPr id="6" name="Rectangle: Rounded Corners 5">
            <a:extLst>
              <a:ext uri="{FF2B5EF4-FFF2-40B4-BE49-F238E27FC236}">
                <a16:creationId xmlns:a16="http://schemas.microsoft.com/office/drawing/2014/main" id="{BA0A9ED8-0B77-49F4-FB00-BB87E9D45850}"/>
              </a:ext>
            </a:extLst>
          </p:cNvPr>
          <p:cNvSpPr/>
          <p:nvPr/>
        </p:nvSpPr>
        <p:spPr>
          <a:xfrm>
            <a:off x="1639237" y="1549380"/>
            <a:ext cx="4264804" cy="4756416"/>
          </a:xfrm>
          <a:prstGeom prst="roundRect">
            <a:avLst/>
          </a:prstGeom>
          <a:solidFill>
            <a:srgbClr val="00206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uClr>
                <a:srgbClr val="1287C3"/>
              </a:buClr>
            </a:pPr>
            <a:r>
              <a:rPr lang="en-US" dirty="0"/>
              <a:t>      </a:t>
            </a:r>
            <a:r>
              <a:rPr lang="en-US" b="1" u="sng" dirty="0"/>
              <a:t>Dev Team</a:t>
            </a:r>
          </a:p>
          <a:p>
            <a:pPr>
              <a:buClr>
                <a:srgbClr val="1287C3"/>
              </a:buClr>
            </a:pPr>
            <a:endParaRPr lang="en-US" b="1" i="1" u="sng" dirty="0"/>
          </a:p>
          <a:p>
            <a:pPr>
              <a:buClr>
                <a:srgbClr val="1287C3"/>
              </a:buClr>
            </a:pPr>
            <a:r>
              <a:rPr lang="en-US" sz="1400" b="1" i="1" dirty="0"/>
              <a:t>Umer Munir – Coder</a:t>
            </a:r>
          </a:p>
          <a:p>
            <a:pPr marL="0" indent="0">
              <a:spcBef>
                <a:spcPts val="0"/>
              </a:spcBef>
              <a:spcAft>
                <a:spcPts val="0"/>
              </a:spcAft>
              <a:buClr>
                <a:srgbClr val="1287C3"/>
              </a:buClr>
              <a:buNone/>
            </a:pPr>
            <a:endParaRPr lang="en-US" sz="1400" b="1" i="1" u="sng" dirty="0"/>
          </a:p>
          <a:p>
            <a:pPr marL="285750" indent="-285750">
              <a:spcBef>
                <a:spcPts val="0"/>
              </a:spcBef>
              <a:spcAft>
                <a:spcPts val="0"/>
              </a:spcAft>
              <a:buFont typeface="Arial" panose="020B0604020202020204" pitchFamily="34" charset="0"/>
              <a:buChar char="•"/>
            </a:pPr>
            <a:r>
              <a:rPr lang="en-US" sz="1400" dirty="0"/>
              <a:t>Lead the development team in designing project </a:t>
            </a:r>
          </a:p>
          <a:p>
            <a:pPr marL="285750" indent="-285750">
              <a:spcBef>
                <a:spcPts val="0"/>
              </a:spcBef>
              <a:spcAft>
                <a:spcPts val="0"/>
              </a:spcAft>
              <a:buClr>
                <a:srgbClr val="1287C3"/>
              </a:buClr>
              <a:buFont typeface="Arial" panose="020B0604020202020204" pitchFamily="34" charset="0"/>
              <a:buChar char="•"/>
            </a:pPr>
            <a:r>
              <a:rPr lang="en-US" sz="1400" dirty="0"/>
              <a:t>Gave out tasks and assisted well</a:t>
            </a:r>
          </a:p>
          <a:p>
            <a:pPr marL="285750" indent="-285750">
              <a:spcBef>
                <a:spcPts val="0"/>
              </a:spcBef>
              <a:spcAft>
                <a:spcPts val="0"/>
              </a:spcAft>
              <a:buClr>
                <a:srgbClr val="1287C3"/>
              </a:buClr>
              <a:buFont typeface="Arial" panose="020B0604020202020204" pitchFamily="34" charset="0"/>
              <a:buChar char="•"/>
            </a:pPr>
            <a:endParaRPr lang="en-US" b="1" i="1" u="sng" dirty="0"/>
          </a:p>
          <a:p>
            <a:pPr>
              <a:spcBef>
                <a:spcPts val="0"/>
              </a:spcBef>
              <a:spcAft>
                <a:spcPts val="0"/>
              </a:spcAft>
              <a:buClr>
                <a:srgbClr val="1287C3"/>
              </a:buClr>
            </a:pPr>
            <a:r>
              <a:rPr lang="en-US" sz="1400" b="1" i="1" dirty="0"/>
              <a:t>Muhammad Khan  -Coder/Designer</a:t>
            </a:r>
          </a:p>
          <a:p>
            <a:pPr marL="285750" indent="-285750">
              <a:spcBef>
                <a:spcPts val="0"/>
              </a:spcBef>
              <a:spcAft>
                <a:spcPts val="0"/>
              </a:spcAft>
              <a:buClr>
                <a:srgbClr val="1287C3"/>
              </a:buClr>
              <a:buFont typeface="Arial" panose="020B0604020202020204" pitchFamily="34" charset="0"/>
              <a:buChar char="•"/>
            </a:pPr>
            <a:r>
              <a:rPr lang="en-US" sz="1400" dirty="0"/>
              <a:t>Helped design the website</a:t>
            </a:r>
          </a:p>
          <a:p>
            <a:pPr marL="285750" indent="-285750">
              <a:spcBef>
                <a:spcPts val="0"/>
              </a:spcBef>
              <a:spcAft>
                <a:spcPts val="0"/>
              </a:spcAft>
              <a:buClr>
                <a:srgbClr val="1287C3"/>
              </a:buClr>
              <a:buFont typeface="Arial" panose="020B0604020202020204" pitchFamily="34" charset="0"/>
              <a:buChar char="•"/>
            </a:pPr>
            <a:r>
              <a:rPr lang="en-US" sz="1400" dirty="0"/>
              <a:t>Designed the sketches </a:t>
            </a:r>
          </a:p>
          <a:p>
            <a:pPr marL="285750" indent="-285750">
              <a:spcBef>
                <a:spcPts val="0"/>
              </a:spcBef>
              <a:spcAft>
                <a:spcPts val="0"/>
              </a:spcAft>
              <a:buClr>
                <a:srgbClr val="1287C3"/>
              </a:buClr>
              <a:buFont typeface="Arial" panose="020B0604020202020204" pitchFamily="34" charset="0"/>
              <a:buChar char="•"/>
            </a:pPr>
            <a:endParaRPr lang="en-US" b="1" i="1" u="sng" dirty="0"/>
          </a:p>
          <a:p>
            <a:pPr>
              <a:spcBef>
                <a:spcPts val="0"/>
              </a:spcBef>
              <a:spcAft>
                <a:spcPts val="0"/>
              </a:spcAft>
              <a:buClr>
                <a:srgbClr val="1287C3"/>
              </a:buClr>
            </a:pPr>
            <a:r>
              <a:rPr lang="en-US" sz="1400" b="1" i="1" dirty="0"/>
              <a:t>Waleed Hassan – Researcher</a:t>
            </a:r>
            <a:endParaRPr lang="en-US" sz="1400" b="1" dirty="0"/>
          </a:p>
          <a:p>
            <a:pPr marL="285750" indent="-285750">
              <a:spcBef>
                <a:spcPts val="0"/>
              </a:spcBef>
              <a:spcAft>
                <a:spcPts val="0"/>
              </a:spcAft>
              <a:buFont typeface="Arial" panose="020B0604020202020204" pitchFamily="34" charset="0"/>
              <a:buChar char="•"/>
            </a:pPr>
            <a:r>
              <a:rPr lang="en-US" sz="1400" dirty="0"/>
              <a:t>Did research for the website to see what could be added</a:t>
            </a:r>
          </a:p>
          <a:p>
            <a:pPr marL="285750" indent="-285750">
              <a:spcBef>
                <a:spcPts val="0"/>
              </a:spcBef>
              <a:spcAft>
                <a:spcPts val="0"/>
              </a:spcAft>
              <a:buClr>
                <a:srgbClr val="1287C3"/>
              </a:buClr>
              <a:buFont typeface="Arial" panose="020B0604020202020204" pitchFamily="34" charset="0"/>
              <a:buChar char="•"/>
            </a:pPr>
            <a:r>
              <a:rPr lang="en-US" sz="1400" dirty="0"/>
              <a:t>Found universities with positive reviews</a:t>
            </a:r>
          </a:p>
          <a:p>
            <a:pPr algn="ctr"/>
            <a:endParaRPr lang="en-GB" dirty="0"/>
          </a:p>
        </p:txBody>
      </p:sp>
    </p:spTree>
    <p:custDataLst>
      <p:tags r:id="rId1"/>
    </p:custDataLst>
    <p:extLst>
      <p:ext uri="{BB962C8B-B14F-4D97-AF65-F5344CB8AC3E}">
        <p14:creationId xmlns:p14="http://schemas.microsoft.com/office/powerpoint/2010/main" val="1570283563"/>
      </p:ext>
    </p:extLst>
  </p:cSld>
  <p:clrMapOvr>
    <a:masterClrMapping/>
  </p:clrMapOvr>
  <p:transition spd="slow" advTm="91093">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C7F5C-3A49-DE15-A8BD-E218D0E503CF}"/>
              </a:ext>
            </a:extLst>
          </p:cNvPr>
          <p:cNvSpPr>
            <a:spLocks noGrp="1"/>
          </p:cNvSpPr>
          <p:nvPr>
            <p:ph type="title"/>
          </p:nvPr>
        </p:nvSpPr>
        <p:spPr>
          <a:xfrm>
            <a:off x="1316939" y="51229"/>
            <a:ext cx="8534400" cy="1069854"/>
          </a:xfrm>
        </p:spPr>
        <p:txBody>
          <a:bodyPr>
            <a:normAutofit/>
          </a:bodyPr>
          <a:lstStyle/>
          <a:p>
            <a:r>
              <a:rPr lang="en-US" sz="2800">
                <a:ea typeface="+mj-lt"/>
                <a:cs typeface="+mj-lt"/>
              </a:rPr>
              <a:t>Project Schedule.</a:t>
            </a:r>
            <a:endParaRPr lang="en-US" sz="2800">
              <a:cs typeface="Calibri Light" panose="020F0302020204030204"/>
            </a:endParaRPr>
          </a:p>
        </p:txBody>
      </p:sp>
      <p:pic>
        <p:nvPicPr>
          <p:cNvPr id="5" name="Picture 5" descr="Timeline&#10;&#10;Description automatically generated">
            <a:extLst>
              <a:ext uri="{FF2B5EF4-FFF2-40B4-BE49-F238E27FC236}">
                <a16:creationId xmlns:a16="http://schemas.microsoft.com/office/drawing/2014/main" id="{AA92AFC3-CF40-63ED-6D5B-17DBF7616B16}"/>
              </a:ext>
            </a:extLst>
          </p:cNvPr>
          <p:cNvPicPr>
            <a:picLocks noChangeAspect="1"/>
          </p:cNvPicPr>
          <p:nvPr/>
        </p:nvPicPr>
        <p:blipFill>
          <a:blip r:embed="rId6"/>
          <a:stretch>
            <a:fillRect/>
          </a:stretch>
        </p:blipFill>
        <p:spPr>
          <a:xfrm>
            <a:off x="3262342" y="927093"/>
            <a:ext cx="4632011" cy="5541992"/>
          </a:xfrm>
          <a:prstGeom prst="rect">
            <a:avLst/>
          </a:prstGeom>
        </p:spPr>
      </p:pic>
      <p:pic>
        <p:nvPicPr>
          <p:cNvPr id="10" name="Picture 4" descr="Logo, company name&#10;&#10;Description automatically generated">
            <a:extLst>
              <a:ext uri="{FF2B5EF4-FFF2-40B4-BE49-F238E27FC236}">
                <a16:creationId xmlns:a16="http://schemas.microsoft.com/office/drawing/2014/main" id="{14C535BE-7879-0943-1589-0066BBB88A5E}"/>
              </a:ext>
            </a:extLst>
          </p:cNvPr>
          <p:cNvPicPr>
            <a:picLocks noChangeAspect="1"/>
          </p:cNvPicPr>
          <p:nvPr/>
        </p:nvPicPr>
        <p:blipFill>
          <a:blip r:embed="rId7"/>
          <a:stretch>
            <a:fillRect/>
          </a:stretch>
        </p:blipFill>
        <p:spPr>
          <a:xfrm>
            <a:off x="9689659" y="92833"/>
            <a:ext cx="2395627" cy="1059224"/>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6" name="Audio 5">
            <a:hlinkClick r:id="" action="ppaction://media"/>
            <a:extLst>
              <a:ext uri="{FF2B5EF4-FFF2-40B4-BE49-F238E27FC236}">
                <a16:creationId xmlns:a16="http://schemas.microsoft.com/office/drawing/2014/main" id="{85EA4CB6-C01A-6A59-F844-23234F0280FE}"/>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6054992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31287">
        <p15:prstTrans prst="drape"/>
      </p:transition>
    </mc:Choice>
    <mc:Fallback xmlns="">
      <p:transition spd="slow" advTm="312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1.2|0.2"/>
</p:tagLst>
</file>

<file path=ppt/tags/tag2.xml><?xml version="1.0" encoding="utf-8"?>
<p:tagLst xmlns:a="http://schemas.openxmlformats.org/drawingml/2006/main" xmlns:r="http://schemas.openxmlformats.org/officeDocument/2006/relationships" xmlns:p="http://schemas.openxmlformats.org/presentationml/2006/main">
  <p:tag name="TIMING" val="|1.8|34.5|1.1"/>
</p:tagLst>
</file>

<file path=ppt/tags/tag3.xml><?xml version="1.0" encoding="utf-8"?>
<p:tagLst xmlns:a="http://schemas.openxmlformats.org/drawingml/2006/main" xmlns:r="http://schemas.openxmlformats.org/officeDocument/2006/relationships" xmlns:p="http://schemas.openxmlformats.org/presentationml/2006/main">
  <p:tag name="TIMING" val="|0.5|0.9|1.4"/>
</p:tagLst>
</file>

<file path=ppt/tags/tag4.xml><?xml version="1.0" encoding="utf-8"?>
<p:tagLst xmlns:a="http://schemas.openxmlformats.org/drawingml/2006/main" xmlns:r="http://schemas.openxmlformats.org/officeDocument/2006/relationships" xmlns:p="http://schemas.openxmlformats.org/presentationml/2006/main">
  <p:tag name="TIMING" val="|22.5"/>
</p:tagLst>
</file>

<file path=ppt/tags/tag5.xml><?xml version="1.0" encoding="utf-8"?>
<p:tagLst xmlns:a="http://schemas.openxmlformats.org/drawingml/2006/main" xmlns:r="http://schemas.openxmlformats.org/officeDocument/2006/relationships" xmlns:p="http://schemas.openxmlformats.org/presentationml/2006/main">
  <p:tag name="TIMING" val="|3.4|61.9"/>
</p:tagLst>
</file>

<file path=ppt/tags/tag6.xml><?xml version="1.0" encoding="utf-8"?>
<p:tagLst xmlns:a="http://schemas.openxmlformats.org/drawingml/2006/main" xmlns:r="http://schemas.openxmlformats.org/officeDocument/2006/relationships" xmlns:p="http://schemas.openxmlformats.org/presentationml/2006/main">
  <p:tag name="TIMING" val="|1.8|34.5|1.1"/>
</p:tagLst>
</file>

<file path=ppt/tags/tag7.xml><?xml version="1.0" encoding="utf-8"?>
<p:tagLst xmlns:a="http://schemas.openxmlformats.org/drawingml/2006/main" xmlns:r="http://schemas.openxmlformats.org/officeDocument/2006/relationships" xmlns:p="http://schemas.openxmlformats.org/presentationml/2006/main">
  <p:tag name="TIMING" val="|30.7"/>
</p:tagLst>
</file>

<file path=ppt/tags/tag8.xml><?xml version="1.0" encoding="utf-8"?>
<p:tagLst xmlns:a="http://schemas.openxmlformats.org/drawingml/2006/main" xmlns:r="http://schemas.openxmlformats.org/officeDocument/2006/relationships" xmlns:p="http://schemas.openxmlformats.org/presentationml/2006/main">
  <p:tag name="TIMING" val="|5.6"/>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1132</Words>
  <Application>Microsoft Office PowerPoint</Application>
  <PresentationFormat>Widescreen</PresentationFormat>
  <Paragraphs>136</Paragraphs>
  <Slides>11</Slides>
  <Notes>11</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Arial,Sans-Serif</vt:lpstr>
      <vt:lpstr>Calibri</vt:lpstr>
      <vt:lpstr>Corbel</vt:lpstr>
      <vt:lpstr>Parallax</vt:lpstr>
      <vt:lpstr>PROJECT ALPHA </vt:lpstr>
      <vt:lpstr>The Team</vt:lpstr>
      <vt:lpstr>How we managed our workload</vt:lpstr>
      <vt:lpstr>What's our IDEA?  </vt:lpstr>
      <vt:lpstr>Preliminary Designs/Sketches</vt:lpstr>
      <vt:lpstr>Development &amp; Implementations </vt:lpstr>
      <vt:lpstr>What our website will have</vt:lpstr>
      <vt:lpstr>How it was built  </vt:lpstr>
      <vt:lpstr>Project Schedule.</vt:lpstr>
      <vt:lpstr>Conclusion</vt:lpstr>
      <vt:lpstr>Thank you for listening The Development team will now show the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 Qamar</dc:creator>
  <cp:lastModifiedBy>Muhammad Qamar (U2165403)</cp:lastModifiedBy>
  <cp:revision>1</cp:revision>
  <dcterms:created xsi:type="dcterms:W3CDTF">2023-01-26T11:20:18Z</dcterms:created>
  <dcterms:modified xsi:type="dcterms:W3CDTF">2023-04-21T18:15:35Z</dcterms:modified>
</cp:coreProperties>
</file>